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9" r:id="rId3"/>
    <p:sldId id="290" r:id="rId4"/>
    <p:sldId id="292" r:id="rId5"/>
    <p:sldId id="282" r:id="rId6"/>
    <p:sldId id="284" r:id="rId7"/>
    <p:sldId id="274" r:id="rId8"/>
    <p:sldId id="269" r:id="rId9"/>
    <p:sldId id="259" r:id="rId10"/>
    <p:sldId id="270" r:id="rId11"/>
    <p:sldId id="277" r:id="rId12"/>
    <p:sldId id="278" r:id="rId13"/>
    <p:sldId id="276" r:id="rId14"/>
    <p:sldId id="294" r:id="rId15"/>
    <p:sldId id="279" r:id="rId16"/>
    <p:sldId id="295" r:id="rId17"/>
    <p:sldId id="275" r:id="rId18"/>
    <p:sldId id="264" r:id="rId19"/>
    <p:sldId id="291" r:id="rId20"/>
    <p:sldId id="293" r:id="rId21"/>
    <p:sldId id="382" r:id="rId22"/>
    <p:sldId id="335" r:id="rId23"/>
    <p:sldId id="371" r:id="rId24"/>
    <p:sldId id="383"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ia Scorza" initials="LS" lastIdx="1" clrIdx="0">
    <p:extLst>
      <p:ext uri="{19B8F6BF-5375-455C-9EA6-DF929625EA0E}">
        <p15:presenceInfo xmlns:p15="http://schemas.microsoft.com/office/powerpoint/2012/main" userId="S::lscorza3@ed.ac.uk::111f9cb8-3b00-47fc-bb12-3e52092079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61513" autoAdjust="0"/>
  </p:normalViewPr>
  <p:slideViewPr>
    <p:cSldViewPr snapToGrid="0">
      <p:cViewPr varScale="1">
        <p:scale>
          <a:sx n="48" d="100"/>
          <a:sy n="48" d="100"/>
        </p:scale>
        <p:origin x="1304" y="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pt>
  </dgm:ptLst>
  <dgm:cxnLst>
    <dgm:cxn modelId="{22BDC816-30DF-447C-BC57-BD8E511223E2}" type="presOf" srcId="{762716BF-ADCB-4EB5-ADAC-9B3B7609CAAE}" destId="{FD9BC780-3751-4486-A53F-20CDD14159FC}"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16/01/2025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dirty="0"/>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3604674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Open Sans" panose="020B0606030504020204" pitchFamily="34" charset="0"/>
              </a:rPr>
              <a:t>The distinction between data and metadata is not ontological, but it is grounded in use. What is “data” and what is “metadata” is thereby a matter of perspective: Some researchers’ metadata can be other researchers’ data.  </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162963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68819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As we saw metadata can take many forms from as simple as including a ReadMe.txt file, by embedding them inside the Excel files, to using domain specific metadata standards and formats.</a:t>
            </a:r>
          </a:p>
          <a:p>
            <a:pPr algn="l"/>
            <a:r>
              <a:rPr lang="en-GB" b="0" i="0" dirty="0">
                <a:solidFill>
                  <a:srgbClr val="333333"/>
                </a:solidFill>
                <a:effectLst/>
                <a:latin typeface="Ubuntu"/>
              </a:rPr>
              <a:t>But,</a:t>
            </a:r>
          </a:p>
          <a:p>
            <a:pPr algn="l">
              <a:buFont typeface="Arial" panose="020B0604020202020204" pitchFamily="34" charset="0"/>
              <a:buChar char="•"/>
            </a:pPr>
            <a:r>
              <a:rPr lang="en-GB" b="1" i="0" dirty="0">
                <a:solidFill>
                  <a:srgbClr val="333333"/>
                </a:solidFill>
                <a:effectLst/>
                <a:latin typeface="Ubuntu"/>
              </a:rPr>
              <a:t>What should be included in metadata?</a:t>
            </a:r>
            <a:endParaRPr lang="en-GB" b="0" i="0" dirty="0">
              <a:solidFill>
                <a:srgbClr val="333333"/>
              </a:solidFill>
              <a:effectLst/>
              <a:latin typeface="Ubuntu"/>
            </a:endParaRPr>
          </a:p>
          <a:p>
            <a:pPr algn="l">
              <a:buFont typeface="Arial" panose="020B0604020202020204" pitchFamily="34" charset="0"/>
              <a:buChar char="•"/>
            </a:pPr>
            <a:r>
              <a:rPr lang="en-GB" b="1" i="0" dirty="0">
                <a:solidFill>
                  <a:srgbClr val="333333"/>
                </a:solidFill>
                <a:effectLst/>
                <a:latin typeface="Ubuntu"/>
              </a:rPr>
              <a:t>What terms should be used in descriptions?</a:t>
            </a:r>
            <a:endParaRPr lang="en-GB" b="0" i="0" dirty="0">
              <a:solidFill>
                <a:srgbClr val="333333"/>
              </a:solidFill>
              <a:effectLst/>
              <a:latin typeface="Ubuntu"/>
            </a:endParaRPr>
          </a:p>
          <a:p>
            <a:pPr algn="l"/>
            <a:r>
              <a:rPr lang="en-GB" b="0" i="0" dirty="0">
                <a:solidFill>
                  <a:srgbClr val="333333"/>
                </a:solidFill>
                <a:effectLst/>
                <a:latin typeface="Ubuntu"/>
              </a:rPr>
              <a:t>For many assay methods and experiment types, there are defined recommendations and guidelines called </a:t>
            </a:r>
            <a:r>
              <a:rPr lang="en-GB" b="1" i="0" dirty="0">
                <a:solidFill>
                  <a:srgbClr val="333333"/>
                </a:solidFill>
                <a:effectLst/>
                <a:latin typeface="Ubuntu"/>
              </a:rPr>
              <a:t>Minimal Information Standards</a:t>
            </a:r>
            <a:r>
              <a:rPr lang="en-GB" b="0" i="0" dirty="0">
                <a:solidFill>
                  <a:srgbClr val="333333"/>
                </a:solidFill>
                <a:effectLst/>
                <a:latin typeface="Ubuntu"/>
              </a:rPr>
              <a: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132097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61688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15</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17</a:t>
            </a:fld>
            <a:endParaRPr lang="en-GB"/>
          </a:p>
        </p:txBody>
      </p:sp>
    </p:spTree>
    <p:extLst>
      <p:ext uri="{BB962C8B-B14F-4D97-AF65-F5344CB8AC3E}">
        <p14:creationId xmlns:p14="http://schemas.microsoft.com/office/powerpoint/2010/main" val="3141681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18</a:t>
            </a:fld>
            <a:endParaRPr lang="en-GB"/>
          </a:p>
        </p:txBody>
      </p:sp>
    </p:spTree>
    <p:extLst>
      <p:ext uri="{BB962C8B-B14F-4D97-AF65-F5344CB8AC3E}">
        <p14:creationId xmlns:p14="http://schemas.microsoft.com/office/powerpoint/2010/main" val="226748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19</a:t>
            </a:fld>
            <a:endParaRPr lang="en-GB"/>
          </a:p>
        </p:txBody>
      </p:sp>
    </p:spTree>
    <p:extLst>
      <p:ext uri="{BB962C8B-B14F-4D97-AF65-F5344CB8AC3E}">
        <p14:creationId xmlns:p14="http://schemas.microsoft.com/office/powerpoint/2010/main" val="314989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KEGG ID</a:t>
            </a:r>
            <a:r>
              <a:rPr lang="en-GB" dirty="0"/>
              <a:t> is an identifier used in the </a:t>
            </a:r>
            <a:r>
              <a:rPr lang="en-GB" b="1" dirty="0"/>
              <a:t>Kyoto </a:t>
            </a:r>
            <a:r>
              <a:rPr lang="en-GB" b="1" dirty="0" err="1"/>
              <a:t>Encyclopedia</a:t>
            </a:r>
            <a:r>
              <a:rPr lang="en-GB" b="1" dirty="0"/>
              <a:t> of Genes and Genomes (KEGG)</a:t>
            </a:r>
            <a:r>
              <a:rPr lang="en-GB" dirty="0"/>
              <a:t>, a comprehensive database that connects biological pathways, genes, compounds, diseases, and drugs</a:t>
            </a:r>
          </a:p>
        </p:txBody>
      </p:sp>
      <p:sp>
        <p:nvSpPr>
          <p:cNvPr id="4" name="Slide Number Placeholder 3"/>
          <p:cNvSpPr>
            <a:spLocks noGrp="1"/>
          </p:cNvSpPr>
          <p:nvPr>
            <p:ph type="sldNum" sz="quarter" idx="5"/>
          </p:nvPr>
        </p:nvSpPr>
        <p:spPr/>
        <p:txBody>
          <a:bodyPr/>
          <a:lstStyle/>
          <a:p>
            <a:fld id="{2A4E2796-9D9B-4DFC-A7D7-C58FC168FE12}" type="slidenum">
              <a:rPr lang="en-GB" smtClean="0"/>
              <a:t>21</a:t>
            </a:fld>
            <a:endParaRPr lang="en-GB"/>
          </a:p>
        </p:txBody>
      </p:sp>
    </p:spTree>
    <p:extLst>
      <p:ext uri="{BB962C8B-B14F-4D97-AF65-F5344CB8AC3E}">
        <p14:creationId xmlns:p14="http://schemas.microsoft.com/office/powerpoint/2010/main" val="1083160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384501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131017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5</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pPr lvl="1"/>
            <a:endParaRPr lang="en-GB" sz="1200" b="0" i="0" kern="1200" dirty="0">
              <a:solidFill>
                <a:schemeClr val="tx1"/>
              </a:solidFill>
              <a:effectLst/>
              <a:latin typeface="+mn-lt"/>
              <a:ea typeface="+mn-ea"/>
              <a:cs typeface="+mn-cs"/>
            </a:endParaRPr>
          </a:p>
          <a:p>
            <a:pPr lvl="1"/>
            <a:endParaRPr lang="en-GB" sz="1200" b="0" i="0" kern="1200" dirty="0">
              <a:solidFill>
                <a:schemeClr val="tx1"/>
              </a:solidFill>
              <a:effectLst/>
              <a:latin typeface="+mn-lt"/>
              <a:ea typeface="+mn-ea"/>
              <a:cs typeface="+mn-cs"/>
            </a:endParaRPr>
          </a:p>
          <a:p>
            <a:pPr lvl="2"/>
            <a:endParaRPr lang="en-GB" sz="1200" b="0" i="0" kern="1200" dirty="0">
              <a:solidFill>
                <a:schemeClr val="tx1"/>
              </a:solidFill>
              <a:effectLst/>
              <a:latin typeface="+mn-lt"/>
              <a:ea typeface="+mn-ea"/>
              <a:cs typeface="+mn-cs"/>
            </a:endParaRPr>
          </a:p>
          <a:p>
            <a:pPr lvl="1"/>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6</a:t>
            </a:fld>
            <a:endParaRPr lang="en-GB"/>
          </a:p>
        </p:txBody>
      </p:sp>
    </p:spTree>
    <p:extLst>
      <p:ext uri="{BB962C8B-B14F-4D97-AF65-F5344CB8AC3E}">
        <p14:creationId xmlns:p14="http://schemas.microsoft.com/office/powerpoint/2010/main" val="15307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7</a:t>
            </a:fld>
            <a:endParaRPr lang="en-GB"/>
          </a:p>
        </p:txBody>
      </p:sp>
    </p:spTree>
    <p:extLst>
      <p:ext uri="{BB962C8B-B14F-4D97-AF65-F5344CB8AC3E}">
        <p14:creationId xmlns:p14="http://schemas.microsoft.com/office/powerpoint/2010/main" val="195883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2866932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9</a:t>
            </a:fld>
            <a:endParaRPr lang="en-GB"/>
          </a:p>
        </p:txBody>
      </p:sp>
    </p:spTree>
    <p:extLst>
      <p:ext uri="{BB962C8B-B14F-4D97-AF65-F5344CB8AC3E}">
        <p14:creationId xmlns:p14="http://schemas.microsoft.com/office/powerpoint/2010/main" val="275837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10</a:t>
            </a:fld>
            <a:endParaRPr lang="en-GB"/>
          </a:p>
        </p:txBody>
      </p:sp>
    </p:spTree>
    <p:extLst>
      <p:ext uri="{BB962C8B-B14F-4D97-AF65-F5344CB8AC3E}">
        <p14:creationId xmlns:p14="http://schemas.microsoft.com/office/powerpoint/2010/main" val="750833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16/01/2025</a:t>
            </a:fld>
            <a:endParaRPr lang="en-GB" dirty="0"/>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dirty="0"/>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dirty="0"/>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16/01/2025</a:t>
            </a:fld>
            <a:endParaRPr lang="en-GB" dirty="0"/>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dirty="0"/>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16/01/2025</a:t>
            </a:fld>
            <a:endParaRPr lang="en-GB" dirty="0"/>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dirty="0"/>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dirty="0"/>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doi.org/10.1073/pnas.21138451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5728" y="1690688"/>
            <a:ext cx="10304584" cy="2308324"/>
          </a:xfrm>
          <a:prstGeom prst="rect">
            <a:avLst/>
          </a:prstGeom>
        </p:spPr>
        <p:txBody>
          <a:bodyPr wrap="square">
            <a:spAutoFit/>
          </a:bodyPr>
          <a:lstStyle/>
          <a:p>
            <a:r>
              <a:rPr lang="en-GB" sz="2400" dirty="0">
                <a:solidFill>
                  <a:srgbClr val="0070C0"/>
                </a:solidFill>
              </a:rPr>
              <a:t>What is "data" and what is "metadata" can be a matter of perspective: </a:t>
            </a:r>
            <a:endParaRPr lang="pl-PL" sz="2400" dirty="0">
              <a:solidFill>
                <a:srgbClr val="0070C0"/>
              </a:solidFill>
            </a:endParaRPr>
          </a:p>
          <a:p>
            <a:endParaRPr lang="pl-PL" sz="2400" dirty="0">
              <a:solidFill>
                <a:srgbClr val="0070C0"/>
              </a:solidFill>
            </a:endParaRPr>
          </a:p>
          <a:p>
            <a:r>
              <a:rPr lang="en-GB" sz="2400" b="1" dirty="0">
                <a:solidFill>
                  <a:srgbClr val="0070C0"/>
                </a:solidFill>
              </a:rPr>
              <a:t>Some researchers' metadata can be other researchers' data.</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pl-PL" sz="2400" dirty="0">
                <a:solidFill>
                  <a:srgbClr val="0070C0"/>
                </a:solidFill>
              </a:rPr>
              <a:t>Think of a</a:t>
            </a:r>
            <a:r>
              <a:rPr lang="en-GB" sz="2400" dirty="0">
                <a:solidFill>
                  <a:srgbClr val="0070C0"/>
                </a:solidFill>
              </a:rPr>
              <a:t>n</a:t>
            </a:r>
            <a:r>
              <a:rPr lang="pl-PL" sz="2400" dirty="0">
                <a:solidFill>
                  <a:srgbClr val="0070C0"/>
                </a:solidFill>
              </a:rPr>
              <a:t> exampl</a:t>
            </a:r>
            <a:r>
              <a:rPr lang="en-GB" sz="2400" dirty="0">
                <a:solidFill>
                  <a:srgbClr val="0070C0"/>
                </a:solidFill>
              </a:rPr>
              <a:t>e</a:t>
            </a:r>
            <a:r>
              <a:rPr lang="pl-PL" sz="2400" dirty="0">
                <a:solidFill>
                  <a:srgbClr val="0070C0"/>
                </a:solidFill>
              </a:rPr>
              <a:t> from our „excel” table</a:t>
            </a:r>
          </a:p>
          <a:p>
            <a:endParaRPr lang="en-GB" sz="2400" dirty="0">
              <a:solidFill>
                <a:srgbClr val="0070C0"/>
              </a:solidFill>
            </a:endParaRPr>
          </a:p>
        </p:txBody>
      </p:sp>
      <p:sp>
        <p:nvSpPr>
          <p:cNvPr id="5" name="Title 1">
            <a:extLst>
              <a:ext uri="{FF2B5EF4-FFF2-40B4-BE49-F238E27FC236}">
                <a16:creationId xmlns:a16="http://schemas.microsoft.com/office/drawing/2014/main" id="{52653BC0-E458-4F4C-982A-94720B229AC9}"/>
              </a:ext>
            </a:extLst>
          </p:cNvPr>
          <p:cNvSpPr>
            <a:spLocks noGrp="1"/>
          </p:cNvSpPr>
          <p:nvPr>
            <p:ph type="title"/>
          </p:nvPr>
        </p:nvSpPr>
        <p:spPr>
          <a:xfrm>
            <a:off x="838200" y="365125"/>
            <a:ext cx="10515600" cy="1325563"/>
          </a:xfrm>
        </p:spPr>
        <p:txBody>
          <a:bodyPr/>
          <a:lstStyle/>
          <a:p>
            <a:r>
              <a:rPr lang="en-GB" dirty="0"/>
              <a:t>Where does data end and metadata start?</a:t>
            </a:r>
          </a:p>
        </p:txBody>
      </p:sp>
    </p:spTree>
    <p:extLst>
      <p:ext uri="{BB962C8B-B14F-4D97-AF65-F5344CB8AC3E}">
        <p14:creationId xmlns:p14="http://schemas.microsoft.com/office/powerpoint/2010/main" val="406408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84022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216" y="1536174"/>
            <a:ext cx="10304584" cy="3416320"/>
          </a:xfrm>
          <a:prstGeom prst="rect">
            <a:avLst/>
          </a:prstGeom>
        </p:spPr>
        <p:txBody>
          <a:bodyPr wrap="square">
            <a:spAutoFit/>
          </a:bodyPr>
          <a:lstStyle/>
          <a:p>
            <a:r>
              <a:rPr lang="en-GB" sz="2400" dirty="0">
                <a:solidFill>
                  <a:srgbClr val="0070C0"/>
                </a:solidFill>
              </a:rPr>
              <a:t>The </a:t>
            </a:r>
            <a:r>
              <a:rPr lang="en-GB" sz="2400" b="1" dirty="0">
                <a:solidFill>
                  <a:srgbClr val="0070C0"/>
                </a:solidFill>
              </a:rPr>
              <a:t>minimum information standards (MIs)</a:t>
            </a:r>
            <a:endParaRPr lang="pl-PL" sz="2400" b="1" dirty="0">
              <a:solidFill>
                <a:srgbClr val="0070C0"/>
              </a:solidFill>
            </a:endParaRPr>
          </a:p>
          <a:p>
            <a:pPr marL="285750" indent="-285750">
              <a:buFont typeface="Arial" panose="020B0604020202020204" pitchFamily="34" charset="0"/>
              <a:buChar char="•"/>
            </a:pPr>
            <a:r>
              <a:rPr lang="en-GB" sz="2400" dirty="0">
                <a:solidFill>
                  <a:srgbClr val="0070C0"/>
                </a:solidFill>
              </a:rPr>
              <a:t>set of guidelines for reporting data derived by relevant methods in biosciences</a:t>
            </a:r>
            <a:endParaRPr lang="pl-PL" sz="2400" dirty="0">
              <a:solidFill>
                <a:srgbClr val="0070C0"/>
              </a:solidFill>
            </a:endParaRPr>
          </a:p>
          <a:p>
            <a:pPr marL="285750" indent="-285750">
              <a:buFont typeface="Arial" panose="020B0604020202020204" pitchFamily="34" charset="0"/>
              <a:buChar char="•"/>
            </a:pPr>
            <a:r>
              <a:rPr lang="en-GB" sz="2400" dirty="0">
                <a:solidFill>
                  <a:srgbClr val="0070C0"/>
                </a:solidFill>
              </a:rPr>
              <a:t>ensures that the data can be easily verified, analysed and clearly interpreted by the community.</a:t>
            </a:r>
            <a:endParaRPr lang="pl-PL" sz="2400" dirty="0">
              <a:solidFill>
                <a:srgbClr val="0070C0"/>
              </a:solidFill>
            </a:endParaRPr>
          </a:p>
          <a:p>
            <a:endParaRPr lang="pl-PL" sz="2400" dirty="0">
              <a:solidFill>
                <a:srgbClr val="0070C0"/>
              </a:solidFill>
            </a:endParaRPr>
          </a:p>
          <a:p>
            <a:endParaRPr lang="pl-PL" sz="2400" dirty="0">
              <a:solidFill>
                <a:srgbClr val="0070C0"/>
              </a:solidFill>
            </a:endParaRPr>
          </a:p>
          <a:p>
            <a:r>
              <a:rPr lang="en-GB" sz="2400" b="1" dirty="0">
                <a:solidFill>
                  <a:srgbClr val="0070C0"/>
                </a:solidFill>
              </a:rPr>
              <a:t>Minimum Information for Biological and Biomedical Investigations</a:t>
            </a:r>
            <a:r>
              <a:rPr lang="pl-PL" sz="2400" b="1" dirty="0">
                <a:solidFill>
                  <a:srgbClr val="0070C0"/>
                </a:solidFill>
              </a:rPr>
              <a:t> </a:t>
            </a:r>
            <a:r>
              <a:rPr lang="en-GB" sz="2400" b="1" dirty="0">
                <a:solidFill>
                  <a:srgbClr val="0070C0"/>
                </a:solidFill>
              </a:rPr>
              <a:t>(MIBBI)</a:t>
            </a:r>
            <a:r>
              <a:rPr lang="pl-PL" sz="2400" b="1" dirty="0">
                <a:solidFill>
                  <a:srgbClr val="0070C0"/>
                </a:solidFill>
              </a:rPr>
              <a:t> </a:t>
            </a:r>
          </a:p>
          <a:p>
            <a:r>
              <a:rPr lang="en-GB" sz="2400" dirty="0">
                <a:solidFill>
                  <a:srgbClr val="0070C0"/>
                </a:solidFill>
              </a:rPr>
              <a:t>is the collection of the most known standards</a:t>
            </a:r>
            <a:r>
              <a:rPr lang="pl-PL" sz="2400" dirty="0">
                <a:solidFill>
                  <a:srgbClr val="0070C0"/>
                </a:solidFill>
              </a:rPr>
              <a:t>:</a:t>
            </a:r>
          </a:p>
          <a:p>
            <a:r>
              <a:rPr lang="pl-PL" sz="2400" dirty="0">
                <a:solidFill>
                  <a:srgbClr val="0070C0"/>
                </a:solidFill>
                <a:hlinkClick r:id="rId3"/>
              </a:rPr>
              <a:t>https://fairsharing.org/collection/MIBBI</a:t>
            </a:r>
            <a:r>
              <a:rPr lang="en-GB" sz="2400" dirty="0">
                <a:solidFill>
                  <a:srgbClr val="0070C0"/>
                </a:solidFill>
              </a:rPr>
              <a:t> </a:t>
            </a:r>
            <a:endParaRPr lang="pl-PL" sz="2400" dirty="0">
              <a:solidFill>
                <a:srgbClr val="0070C0"/>
              </a:solidFill>
            </a:endParaRPr>
          </a:p>
        </p:txBody>
      </p:sp>
      <p:sp>
        <p:nvSpPr>
          <p:cNvPr id="6" name="Title 1">
            <a:extLst>
              <a:ext uri="{FF2B5EF4-FFF2-40B4-BE49-F238E27FC236}">
                <a16:creationId xmlns:a16="http://schemas.microsoft.com/office/drawing/2014/main" id="{8288DA5C-7726-D64C-8BF3-98A34C65BC6B}"/>
              </a:ext>
            </a:extLst>
          </p:cNvPr>
          <p:cNvSpPr>
            <a:spLocks noGrp="1"/>
          </p:cNvSpPr>
          <p:nvPr>
            <p:ph type="title"/>
          </p:nvPr>
        </p:nvSpPr>
        <p:spPr>
          <a:xfrm>
            <a:off x="838200" y="365125"/>
            <a:ext cx="10515600" cy="1325563"/>
          </a:xfrm>
        </p:spPr>
        <p:txBody>
          <a:bodyPr/>
          <a:lstStyle/>
          <a:p>
            <a:r>
              <a:rPr lang="pl-PL" dirty="0" err="1"/>
              <a:t>What</a:t>
            </a:r>
            <a:r>
              <a:rPr lang="pl-PL" dirty="0"/>
              <a:t> to </a:t>
            </a:r>
            <a:r>
              <a:rPr lang="pl-PL" dirty="0" err="1"/>
              <a:t>include</a:t>
            </a:r>
            <a:r>
              <a:rPr lang="pl-PL" dirty="0"/>
              <a:t> in </a:t>
            </a:r>
            <a:r>
              <a:rPr lang="pl-PL" dirty="0" err="1"/>
              <a:t>metadata</a:t>
            </a:r>
            <a:endParaRPr lang="en-GB" dirty="0"/>
          </a:p>
        </p:txBody>
      </p:sp>
      <p:pic>
        <p:nvPicPr>
          <p:cNvPr id="8" name="Graphic 7" descr="Database outline">
            <a:extLst>
              <a:ext uri="{FF2B5EF4-FFF2-40B4-BE49-F238E27FC236}">
                <a16:creationId xmlns:a16="http://schemas.microsoft.com/office/drawing/2014/main" id="{1D8F0501-147B-7B4B-A4E3-3B8B7D5BAB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221" y="365124"/>
            <a:ext cx="1325563" cy="1325563"/>
          </a:xfrm>
          <a:prstGeom prst="rect">
            <a:avLst/>
          </a:prstGeom>
        </p:spPr>
      </p:pic>
    </p:spTree>
    <p:extLst>
      <p:ext uri="{BB962C8B-B14F-4D97-AF65-F5344CB8AC3E}">
        <p14:creationId xmlns:p14="http://schemas.microsoft.com/office/powerpoint/2010/main" val="1365792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a:t>
            </a:r>
            <a:r>
              <a:rPr lang="pl-PL" dirty="0" err="1"/>
              <a:t>information</a:t>
            </a:r>
            <a:r>
              <a:rPr lang="pl-PL" dirty="0"/>
              <a:t> </a:t>
            </a:r>
            <a:r>
              <a:rPr lang="pl-PL" dirty="0" err="1"/>
              <a:t>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b="13383"/>
          <a:stretch/>
        </p:blipFill>
        <p:spPr>
          <a:xfrm>
            <a:off x="369276" y="772748"/>
            <a:ext cx="9416562" cy="5808805"/>
          </a:xfrm>
          <a:prstGeom prst="rect">
            <a:avLst/>
          </a:prstGeom>
        </p:spPr>
      </p:pic>
    </p:spTree>
    <p:extLst>
      <p:ext uri="{BB962C8B-B14F-4D97-AF65-F5344CB8AC3E}">
        <p14:creationId xmlns:p14="http://schemas.microsoft.com/office/powerpoint/2010/main" val="68828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a:t>Exercis</a:t>
            </a:r>
            <a:r>
              <a:rPr lang="en-GB" dirty="0"/>
              <a:t>e</a:t>
            </a:r>
            <a:r>
              <a:rPr lang="pl-PL" dirty="0"/>
              <a:t>: Minima</a:t>
            </a:r>
            <a:r>
              <a:rPr lang="en-GB" dirty="0"/>
              <a:t>l</a:t>
            </a:r>
            <a:r>
              <a:rPr lang="pl-PL" dirty="0"/>
              <a:t> informatio</a:t>
            </a:r>
            <a:r>
              <a:rPr lang="en-GB" dirty="0"/>
              <a:t>n</a:t>
            </a:r>
            <a:r>
              <a:rPr lang="pl-PL" dirty="0"/>
              <a:t> exampl</a:t>
            </a:r>
            <a:r>
              <a:rPr lang="en-GB" dirty="0"/>
              <a:t>e</a:t>
            </a:r>
          </a:p>
        </p:txBody>
      </p:sp>
    </p:spTree>
    <p:extLst>
      <p:ext uri="{BB962C8B-B14F-4D97-AF65-F5344CB8AC3E}">
        <p14:creationId xmlns:p14="http://schemas.microsoft.com/office/powerpoint/2010/main" val="363313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935796-D7CB-466E-9128-5870F9B72C92}"/>
              </a:ext>
            </a:extLst>
          </p:cNvPr>
          <p:cNvSpPr txBox="1"/>
          <p:nvPr/>
        </p:nvSpPr>
        <p:spPr>
          <a:xfrm>
            <a:off x="1188218" y="2333286"/>
            <a:ext cx="6940898" cy="1754326"/>
          </a:xfrm>
          <a:prstGeom prst="rect">
            <a:avLst/>
          </a:prstGeom>
          <a:noFill/>
        </p:spPr>
        <p:txBody>
          <a:bodyPr wrap="square">
            <a:spAutoFit/>
          </a:bodyPr>
          <a:lstStyle/>
          <a:p>
            <a:pPr algn="l"/>
            <a:r>
              <a:rPr lang="en-GB" b="0" i="0" dirty="0">
                <a:solidFill>
                  <a:srgbClr val="333333"/>
                </a:solidFill>
                <a:effectLst/>
                <a:latin typeface="Ubuntu"/>
              </a:rPr>
              <a:t>a) important for understanding and reuse of data</a:t>
            </a:r>
          </a:p>
          <a:p>
            <a:pPr lvl="1" algn="l"/>
            <a:r>
              <a:rPr lang="pt-BR" b="0" i="0" dirty="0">
                <a:solidFill>
                  <a:srgbClr val="333333"/>
                </a:solidFill>
                <a:effectLst/>
                <a:latin typeface="Ubuntu"/>
              </a:rPr>
              <a:t>2, 3, 4, 5, 6, 8</a:t>
            </a:r>
            <a:endParaRPr lang="en-GB" b="0" i="0" dirty="0">
              <a:solidFill>
                <a:srgbClr val="333333"/>
              </a:solidFill>
              <a:effectLst/>
              <a:latin typeface="Ubuntu"/>
            </a:endParaRPr>
          </a:p>
          <a:p>
            <a:pPr algn="l"/>
            <a:r>
              <a:rPr lang="en-GB" b="0" i="0" dirty="0">
                <a:solidFill>
                  <a:srgbClr val="333333"/>
                </a:solidFill>
                <a:effectLst/>
                <a:latin typeface="Ubuntu"/>
              </a:rPr>
              <a:t>b) important for technical replication</a:t>
            </a:r>
          </a:p>
          <a:p>
            <a:pPr lvl="1" algn="l"/>
            <a:r>
              <a:rPr lang="en-GB" b="0" i="0" dirty="0">
                <a:solidFill>
                  <a:srgbClr val="333333"/>
                </a:solidFill>
                <a:effectLst/>
                <a:latin typeface="Ubuntu"/>
              </a:rPr>
              <a:t>2, 3, 7</a:t>
            </a:r>
          </a:p>
          <a:p>
            <a:pPr algn="l"/>
            <a:r>
              <a:rPr lang="en-GB" b="0" i="0" dirty="0">
                <a:solidFill>
                  <a:srgbClr val="333333"/>
                </a:solidFill>
                <a:effectLst/>
                <a:latin typeface="Ubuntu"/>
              </a:rPr>
              <a:t>c</a:t>
            </a:r>
            <a:r>
              <a:rPr lang="en-GB" dirty="0">
                <a:solidFill>
                  <a:srgbClr val="333333"/>
                </a:solidFill>
                <a:latin typeface="Ubuntu"/>
              </a:rPr>
              <a:t>)</a:t>
            </a:r>
            <a:r>
              <a:rPr lang="en-GB" b="0" i="0" dirty="0">
                <a:solidFill>
                  <a:srgbClr val="333333"/>
                </a:solidFill>
                <a:effectLst/>
                <a:latin typeface="Ubuntu"/>
              </a:rPr>
              <a:t>could be applied to other experiments in neuroscience</a:t>
            </a:r>
          </a:p>
          <a:p>
            <a:pPr lvl="1" algn="l"/>
            <a:r>
              <a:rPr lang="en-GB" b="0" i="0" dirty="0">
                <a:solidFill>
                  <a:srgbClr val="333333"/>
                </a:solidFill>
                <a:effectLst/>
                <a:latin typeface="Ubuntu"/>
              </a:rPr>
              <a:t>1, 2, 3, 4, 5, 6, 8</a:t>
            </a:r>
          </a:p>
        </p:txBody>
      </p:sp>
      <p:sp>
        <p:nvSpPr>
          <p:cNvPr id="4" name="Title 1">
            <a:extLst>
              <a:ext uri="{FF2B5EF4-FFF2-40B4-BE49-F238E27FC236}">
                <a16:creationId xmlns:a16="http://schemas.microsoft.com/office/drawing/2014/main" id="{C6AE030B-B1A4-433F-915F-BE2C794B586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a:t>Exercis</a:t>
            </a:r>
            <a:r>
              <a:rPr lang="en-GB"/>
              <a:t>e</a:t>
            </a:r>
            <a:r>
              <a:rPr lang="pl-PL"/>
              <a:t>: Minima</a:t>
            </a:r>
            <a:r>
              <a:rPr lang="en-GB"/>
              <a:t>l</a:t>
            </a:r>
            <a:r>
              <a:rPr lang="pl-PL"/>
              <a:t> informatio</a:t>
            </a:r>
            <a:r>
              <a:rPr lang="en-GB"/>
              <a:t>n</a:t>
            </a:r>
            <a:r>
              <a:rPr lang="pl-PL"/>
              <a:t> exampl</a:t>
            </a:r>
            <a:r>
              <a:rPr lang="en-GB"/>
              <a:t>e</a:t>
            </a:r>
            <a:endParaRPr lang="en-GB" dirty="0"/>
          </a:p>
        </p:txBody>
      </p:sp>
    </p:spTree>
    <p:extLst>
      <p:ext uri="{BB962C8B-B14F-4D97-AF65-F5344CB8AC3E}">
        <p14:creationId xmlns:p14="http://schemas.microsoft.com/office/powerpoint/2010/main" val="335148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pPr algn="ctr"/>
            <a:r>
              <a:rPr lang="pl-PL" sz="3600" dirty="0" err="1"/>
              <a:t>What</a:t>
            </a:r>
            <a:r>
              <a:rPr lang="pl-PL" sz="3600" dirty="0"/>
              <a:t> </a:t>
            </a:r>
            <a:r>
              <a:rPr lang="pl-PL" sz="3600" dirty="0" err="1"/>
              <a:t>can</a:t>
            </a:r>
            <a:r>
              <a:rPr lang="pl-PL" sz="3600" dirty="0"/>
              <a:t> </a:t>
            </a:r>
            <a:r>
              <a:rPr lang="pl-PL" sz="3600" dirty="0" err="1"/>
              <a:t>you</a:t>
            </a:r>
            <a:r>
              <a:rPr lang="pl-PL" sz="3600" dirty="0"/>
              <a:t> do </a:t>
            </a:r>
            <a:r>
              <a:rPr lang="pl-PL" sz="3600" dirty="0" err="1"/>
              <a:t>if</a:t>
            </a:r>
            <a:r>
              <a:rPr lang="pl-PL" sz="3600" dirty="0"/>
              <a:t> </a:t>
            </a:r>
            <a:r>
              <a:rPr lang="pl-PL" sz="3600" dirty="0" err="1"/>
              <a:t>there</a:t>
            </a:r>
            <a:r>
              <a:rPr lang="pl-PL" sz="3600" dirty="0"/>
              <a:t> </a:t>
            </a:r>
            <a:r>
              <a:rPr lang="pl-PL" sz="3600" dirty="0" err="1"/>
              <a:t>are</a:t>
            </a:r>
            <a:r>
              <a:rPr lang="pl-PL" sz="3600" dirty="0"/>
              <a:t> no </a:t>
            </a:r>
            <a:r>
              <a:rPr lang="pl-PL" sz="3600" dirty="0" err="1"/>
              <a:t>metadata</a:t>
            </a:r>
            <a:r>
              <a:rPr lang="pl-PL" sz="3600" dirty="0"/>
              <a:t> </a:t>
            </a:r>
            <a:r>
              <a:rPr lang="pl-PL" sz="3600" dirty="0" err="1"/>
              <a:t>standards</a:t>
            </a:r>
            <a:r>
              <a:rPr lang="pl-PL" sz="3600" dirty="0"/>
              <a:t> </a:t>
            </a:r>
            <a:r>
              <a:rPr lang="pl-PL" sz="3600" dirty="0" err="1"/>
              <a:t>defined</a:t>
            </a:r>
            <a:r>
              <a:rPr lang="pl-PL" sz="3600" dirty="0"/>
              <a:t> for </a:t>
            </a:r>
            <a:r>
              <a:rPr lang="pl-PL" sz="3600" dirty="0" err="1"/>
              <a:t>your</a:t>
            </a:r>
            <a:r>
              <a:rPr lang="pl-PL" sz="3600" dirty="0"/>
              <a:t> data/field of </a:t>
            </a:r>
            <a:r>
              <a:rPr lang="pl-PL" sz="3600" dirty="0" err="1"/>
              <a:t>research</a:t>
            </a:r>
            <a:r>
              <a:rPr lang="pl-PL" sz="3600" dirty="0"/>
              <a:t>?</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extLst>
              <p:ext uri="{D42A27DB-BD31-4B8C-83A1-F6EECF244321}">
                <p14:modId xmlns:p14="http://schemas.microsoft.com/office/powerpoint/2010/main" val="288127827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00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include</a:t>
            </a: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Tree>
    <p:extLst>
      <p:ext uri="{BB962C8B-B14F-4D97-AF65-F5344CB8AC3E}">
        <p14:creationId xmlns:p14="http://schemas.microsoft.com/office/powerpoint/2010/main" val="3805015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pl-PL" dirty="0"/>
              <a:t>What to include</a:t>
            </a:r>
            <a:endParaRPr lang="en-GB" dirty="0"/>
          </a:p>
        </p:txBody>
      </p:sp>
      <p:pic>
        <p:nvPicPr>
          <p:cNvPr id="8" name="Picture 7">
            <a:extLst>
              <a:ext uri="{FF2B5EF4-FFF2-40B4-BE49-F238E27FC236}">
                <a16:creationId xmlns:a16="http://schemas.microsoft.com/office/drawing/2014/main" id="{EF7CF37B-5126-48B4-87A1-1E3330762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4076246"/>
            <a:ext cx="4482496" cy="2373086"/>
          </a:xfrm>
          <a:prstGeom prst="rect">
            <a:avLst/>
          </a:prstGeom>
        </p:spPr>
      </p:pic>
      <p:pic>
        <p:nvPicPr>
          <p:cNvPr id="10" name="Picture 9">
            <a:extLst>
              <a:ext uri="{FF2B5EF4-FFF2-40B4-BE49-F238E27FC236}">
                <a16:creationId xmlns:a16="http://schemas.microsoft.com/office/drawing/2014/main" id="{19B66BCC-1B7B-4E00-974D-FEA409566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30" y="1547473"/>
            <a:ext cx="7694020" cy="2024742"/>
          </a:xfrm>
          <a:prstGeom prst="rect">
            <a:avLst/>
          </a:prstGeom>
        </p:spPr>
      </p:pic>
      <p:pic>
        <p:nvPicPr>
          <p:cNvPr id="13" name="Picture 12">
            <a:extLst>
              <a:ext uri="{FF2B5EF4-FFF2-40B4-BE49-F238E27FC236}">
                <a16:creationId xmlns:a16="http://schemas.microsoft.com/office/drawing/2014/main" id="{2D051756-25FF-40E8-99D9-A447E52B6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477" y="3125767"/>
            <a:ext cx="3520438" cy="3520438"/>
          </a:xfrm>
          <a:prstGeom prst="rect">
            <a:avLst/>
          </a:prstGeom>
        </p:spPr>
      </p:pic>
      <p:pic>
        <p:nvPicPr>
          <p:cNvPr id="5" name="Picture 4">
            <a:extLst>
              <a:ext uri="{FF2B5EF4-FFF2-40B4-BE49-F238E27FC236}">
                <a16:creationId xmlns:a16="http://schemas.microsoft.com/office/drawing/2014/main" id="{42B5240C-C063-4693-8BCA-270B5A38A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684" y="706407"/>
            <a:ext cx="3309260" cy="2865808"/>
          </a:xfrm>
          <a:prstGeom prst="rect">
            <a:avLst/>
          </a:prstGeom>
        </p:spPr>
      </p:pic>
      <p:sp>
        <p:nvSpPr>
          <p:cNvPr id="14" name="TextBox 13">
            <a:extLst>
              <a:ext uri="{FF2B5EF4-FFF2-40B4-BE49-F238E27FC236}">
                <a16:creationId xmlns:a16="http://schemas.microsoft.com/office/drawing/2014/main" id="{F6FF827D-CDF4-4DA0-8551-5F01894A4593}"/>
              </a:ext>
            </a:extLst>
          </p:cNvPr>
          <p:cNvSpPr txBox="1"/>
          <p:nvPr/>
        </p:nvSpPr>
        <p:spPr>
          <a:xfrm>
            <a:off x="338666" y="1547473"/>
            <a:ext cx="546945" cy="584775"/>
          </a:xfrm>
          <a:prstGeom prst="rect">
            <a:avLst/>
          </a:prstGeom>
          <a:noFill/>
        </p:spPr>
        <p:txBody>
          <a:bodyPr wrap="none" rtlCol="0">
            <a:spAutoFit/>
          </a:bodyPr>
          <a:lstStyle/>
          <a:p>
            <a:r>
              <a:rPr lang="pl-PL" sz="3200" dirty="0">
                <a:solidFill>
                  <a:srgbClr val="FF0000"/>
                </a:solidFill>
              </a:rPr>
              <a:t>A)</a:t>
            </a:r>
            <a:endParaRPr lang="en-GB" sz="3200" dirty="0">
              <a:solidFill>
                <a:srgbClr val="FF0000"/>
              </a:solidFill>
            </a:endParaRPr>
          </a:p>
        </p:txBody>
      </p:sp>
      <p:sp>
        <p:nvSpPr>
          <p:cNvPr id="15" name="TextBox 14">
            <a:extLst>
              <a:ext uri="{FF2B5EF4-FFF2-40B4-BE49-F238E27FC236}">
                <a16:creationId xmlns:a16="http://schemas.microsoft.com/office/drawing/2014/main" id="{85D78D49-EAEF-4648-9D34-0B72F4F6C7C1}"/>
              </a:ext>
            </a:extLst>
          </p:cNvPr>
          <p:cNvSpPr txBox="1"/>
          <p:nvPr/>
        </p:nvSpPr>
        <p:spPr>
          <a:xfrm>
            <a:off x="353093" y="3721387"/>
            <a:ext cx="532518" cy="584775"/>
          </a:xfrm>
          <a:prstGeom prst="rect">
            <a:avLst/>
          </a:prstGeom>
          <a:noFill/>
        </p:spPr>
        <p:txBody>
          <a:bodyPr wrap="none" rtlCol="0">
            <a:spAutoFit/>
          </a:bodyPr>
          <a:lstStyle/>
          <a:p>
            <a:r>
              <a:rPr lang="pl-PL" sz="3200" dirty="0">
                <a:solidFill>
                  <a:srgbClr val="FF0000"/>
                </a:solidFill>
              </a:rPr>
              <a:t>B)</a:t>
            </a:r>
            <a:endParaRPr lang="en-GB" sz="3200" dirty="0">
              <a:solidFill>
                <a:srgbClr val="FF0000"/>
              </a:solidFill>
            </a:endParaRPr>
          </a:p>
        </p:txBody>
      </p:sp>
      <p:sp>
        <p:nvSpPr>
          <p:cNvPr id="16" name="TextBox 15">
            <a:extLst>
              <a:ext uri="{FF2B5EF4-FFF2-40B4-BE49-F238E27FC236}">
                <a16:creationId xmlns:a16="http://schemas.microsoft.com/office/drawing/2014/main" id="{DA23C7F8-F253-4F8C-BA24-C7DBEE77D3AC}"/>
              </a:ext>
            </a:extLst>
          </p:cNvPr>
          <p:cNvSpPr txBox="1"/>
          <p:nvPr/>
        </p:nvSpPr>
        <p:spPr>
          <a:xfrm>
            <a:off x="9926442" y="414019"/>
            <a:ext cx="546945" cy="584775"/>
          </a:xfrm>
          <a:prstGeom prst="rect">
            <a:avLst/>
          </a:prstGeom>
          <a:noFill/>
        </p:spPr>
        <p:txBody>
          <a:bodyPr wrap="none" rtlCol="0">
            <a:spAutoFit/>
          </a:bodyPr>
          <a:lstStyle/>
          <a:p>
            <a:r>
              <a:rPr lang="pl-PL" sz="3200" dirty="0">
                <a:solidFill>
                  <a:srgbClr val="FF0000"/>
                </a:solidFill>
              </a:rPr>
              <a:t>C)</a:t>
            </a:r>
            <a:endParaRPr lang="en-GB" sz="3200" dirty="0">
              <a:solidFill>
                <a:srgbClr val="FF0000"/>
              </a:solidFill>
            </a:endParaRPr>
          </a:p>
        </p:txBody>
      </p:sp>
      <p:sp>
        <p:nvSpPr>
          <p:cNvPr id="17" name="TextBox 16">
            <a:extLst>
              <a:ext uri="{FF2B5EF4-FFF2-40B4-BE49-F238E27FC236}">
                <a16:creationId xmlns:a16="http://schemas.microsoft.com/office/drawing/2014/main" id="{B3712B0A-1456-484A-B35C-B6F7AE716A0F}"/>
              </a:ext>
            </a:extLst>
          </p:cNvPr>
          <p:cNvSpPr txBox="1"/>
          <p:nvPr/>
        </p:nvSpPr>
        <p:spPr>
          <a:xfrm>
            <a:off x="6890655" y="3136612"/>
            <a:ext cx="562975" cy="584775"/>
          </a:xfrm>
          <a:prstGeom prst="rect">
            <a:avLst/>
          </a:prstGeom>
          <a:noFill/>
        </p:spPr>
        <p:txBody>
          <a:bodyPr wrap="none" rtlCol="0">
            <a:spAutoFit/>
          </a:bodyPr>
          <a:lstStyle/>
          <a:p>
            <a:r>
              <a:rPr lang="pl-PL" sz="3200" dirty="0">
                <a:solidFill>
                  <a:srgbClr val="FF0000"/>
                </a:solidFill>
              </a:rPr>
              <a:t>D)</a:t>
            </a:r>
            <a:endParaRPr lang="en-GB" sz="3200" dirty="0">
              <a:solidFill>
                <a:srgbClr val="FF0000"/>
              </a:solidFill>
            </a:endParaRPr>
          </a:p>
        </p:txBody>
      </p:sp>
    </p:spTree>
    <p:extLst>
      <p:ext uri="{BB962C8B-B14F-4D97-AF65-F5344CB8AC3E}">
        <p14:creationId xmlns:p14="http://schemas.microsoft.com/office/powerpoint/2010/main" val="137941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pl-PL" dirty="0"/>
              <a:t>Data without metadata</a:t>
            </a:r>
            <a:endParaRPr lang="en-GB" dirty="0"/>
          </a:p>
        </p:txBody>
      </p:sp>
      <p:pic>
        <p:nvPicPr>
          <p:cNvPr id="8" name="Picture 7">
            <a:extLst>
              <a:ext uri="{FF2B5EF4-FFF2-40B4-BE49-F238E27FC236}">
                <a16:creationId xmlns:a16="http://schemas.microsoft.com/office/drawing/2014/main" id="{EF7CF37B-5126-48B4-87A1-1E3330762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4076246"/>
            <a:ext cx="4482496" cy="2373086"/>
          </a:xfrm>
          <a:prstGeom prst="rect">
            <a:avLst/>
          </a:prstGeom>
        </p:spPr>
      </p:pic>
      <p:pic>
        <p:nvPicPr>
          <p:cNvPr id="10" name="Picture 9">
            <a:extLst>
              <a:ext uri="{FF2B5EF4-FFF2-40B4-BE49-F238E27FC236}">
                <a16:creationId xmlns:a16="http://schemas.microsoft.com/office/drawing/2014/main" id="{19B66BCC-1B7B-4E00-974D-FEA409566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30" y="1547473"/>
            <a:ext cx="7694020" cy="2024742"/>
          </a:xfrm>
          <a:prstGeom prst="rect">
            <a:avLst/>
          </a:prstGeom>
        </p:spPr>
      </p:pic>
      <p:pic>
        <p:nvPicPr>
          <p:cNvPr id="13" name="Picture 12">
            <a:extLst>
              <a:ext uri="{FF2B5EF4-FFF2-40B4-BE49-F238E27FC236}">
                <a16:creationId xmlns:a16="http://schemas.microsoft.com/office/drawing/2014/main" id="{2D051756-25FF-40E8-99D9-A447E52B6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477" y="3125767"/>
            <a:ext cx="3520438" cy="3520438"/>
          </a:xfrm>
          <a:prstGeom prst="rect">
            <a:avLst/>
          </a:prstGeom>
        </p:spPr>
      </p:pic>
      <p:pic>
        <p:nvPicPr>
          <p:cNvPr id="5" name="Picture 4">
            <a:extLst>
              <a:ext uri="{FF2B5EF4-FFF2-40B4-BE49-F238E27FC236}">
                <a16:creationId xmlns:a16="http://schemas.microsoft.com/office/drawing/2014/main" id="{42B5240C-C063-4693-8BCA-270B5A38A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684" y="706407"/>
            <a:ext cx="3309260" cy="2865808"/>
          </a:xfrm>
          <a:prstGeom prst="rect">
            <a:avLst/>
          </a:prstGeom>
        </p:spPr>
      </p:pic>
      <p:sp>
        <p:nvSpPr>
          <p:cNvPr id="14" name="TextBox 13">
            <a:extLst>
              <a:ext uri="{FF2B5EF4-FFF2-40B4-BE49-F238E27FC236}">
                <a16:creationId xmlns:a16="http://schemas.microsoft.com/office/drawing/2014/main" id="{F6FF827D-CDF4-4DA0-8551-5F01894A4593}"/>
              </a:ext>
            </a:extLst>
          </p:cNvPr>
          <p:cNvSpPr txBox="1"/>
          <p:nvPr/>
        </p:nvSpPr>
        <p:spPr>
          <a:xfrm>
            <a:off x="338666" y="1547473"/>
            <a:ext cx="546945" cy="584775"/>
          </a:xfrm>
          <a:prstGeom prst="rect">
            <a:avLst/>
          </a:prstGeom>
          <a:noFill/>
        </p:spPr>
        <p:txBody>
          <a:bodyPr wrap="none" rtlCol="0">
            <a:spAutoFit/>
          </a:bodyPr>
          <a:lstStyle/>
          <a:p>
            <a:r>
              <a:rPr lang="pl-PL" sz="3200" dirty="0">
                <a:solidFill>
                  <a:srgbClr val="FF0000"/>
                </a:solidFill>
              </a:rPr>
              <a:t>A)</a:t>
            </a:r>
            <a:endParaRPr lang="en-GB" sz="3200" dirty="0">
              <a:solidFill>
                <a:srgbClr val="FF0000"/>
              </a:solidFill>
            </a:endParaRPr>
          </a:p>
        </p:txBody>
      </p:sp>
      <p:sp>
        <p:nvSpPr>
          <p:cNvPr id="15" name="TextBox 14">
            <a:extLst>
              <a:ext uri="{FF2B5EF4-FFF2-40B4-BE49-F238E27FC236}">
                <a16:creationId xmlns:a16="http://schemas.microsoft.com/office/drawing/2014/main" id="{85D78D49-EAEF-4648-9D34-0B72F4F6C7C1}"/>
              </a:ext>
            </a:extLst>
          </p:cNvPr>
          <p:cNvSpPr txBox="1"/>
          <p:nvPr/>
        </p:nvSpPr>
        <p:spPr>
          <a:xfrm>
            <a:off x="353093" y="3721387"/>
            <a:ext cx="532518" cy="584775"/>
          </a:xfrm>
          <a:prstGeom prst="rect">
            <a:avLst/>
          </a:prstGeom>
          <a:noFill/>
        </p:spPr>
        <p:txBody>
          <a:bodyPr wrap="none" rtlCol="0">
            <a:spAutoFit/>
          </a:bodyPr>
          <a:lstStyle/>
          <a:p>
            <a:r>
              <a:rPr lang="pl-PL" sz="3200" dirty="0">
                <a:solidFill>
                  <a:srgbClr val="FF0000"/>
                </a:solidFill>
              </a:rPr>
              <a:t>B)</a:t>
            </a:r>
            <a:endParaRPr lang="en-GB" sz="3200" dirty="0">
              <a:solidFill>
                <a:srgbClr val="FF0000"/>
              </a:solidFill>
            </a:endParaRPr>
          </a:p>
        </p:txBody>
      </p:sp>
      <p:sp>
        <p:nvSpPr>
          <p:cNvPr id="16" name="TextBox 15">
            <a:extLst>
              <a:ext uri="{FF2B5EF4-FFF2-40B4-BE49-F238E27FC236}">
                <a16:creationId xmlns:a16="http://schemas.microsoft.com/office/drawing/2014/main" id="{DA23C7F8-F253-4F8C-BA24-C7DBEE77D3AC}"/>
              </a:ext>
            </a:extLst>
          </p:cNvPr>
          <p:cNvSpPr txBox="1"/>
          <p:nvPr/>
        </p:nvSpPr>
        <p:spPr>
          <a:xfrm>
            <a:off x="9926442" y="414019"/>
            <a:ext cx="546945" cy="584775"/>
          </a:xfrm>
          <a:prstGeom prst="rect">
            <a:avLst/>
          </a:prstGeom>
          <a:noFill/>
        </p:spPr>
        <p:txBody>
          <a:bodyPr wrap="none" rtlCol="0">
            <a:spAutoFit/>
          </a:bodyPr>
          <a:lstStyle/>
          <a:p>
            <a:r>
              <a:rPr lang="pl-PL" sz="3200" dirty="0">
                <a:solidFill>
                  <a:srgbClr val="FF0000"/>
                </a:solidFill>
              </a:rPr>
              <a:t>C)</a:t>
            </a:r>
            <a:endParaRPr lang="en-GB" sz="3200" dirty="0">
              <a:solidFill>
                <a:srgbClr val="FF0000"/>
              </a:solidFill>
            </a:endParaRPr>
          </a:p>
        </p:txBody>
      </p:sp>
      <p:sp>
        <p:nvSpPr>
          <p:cNvPr id="17" name="TextBox 16">
            <a:extLst>
              <a:ext uri="{FF2B5EF4-FFF2-40B4-BE49-F238E27FC236}">
                <a16:creationId xmlns:a16="http://schemas.microsoft.com/office/drawing/2014/main" id="{B3712B0A-1456-484A-B35C-B6F7AE716A0F}"/>
              </a:ext>
            </a:extLst>
          </p:cNvPr>
          <p:cNvSpPr txBox="1"/>
          <p:nvPr/>
        </p:nvSpPr>
        <p:spPr>
          <a:xfrm>
            <a:off x="6890655" y="3136612"/>
            <a:ext cx="562975" cy="584775"/>
          </a:xfrm>
          <a:prstGeom prst="rect">
            <a:avLst/>
          </a:prstGeom>
          <a:noFill/>
        </p:spPr>
        <p:txBody>
          <a:bodyPr wrap="none" rtlCol="0">
            <a:spAutoFit/>
          </a:bodyPr>
          <a:lstStyle/>
          <a:p>
            <a:r>
              <a:rPr lang="pl-PL" sz="3200" dirty="0">
                <a:solidFill>
                  <a:srgbClr val="FF0000"/>
                </a:solidFill>
              </a:rPr>
              <a:t>D)</a:t>
            </a:r>
            <a:endParaRPr lang="en-GB" sz="3200" dirty="0">
              <a:solidFill>
                <a:srgbClr val="FF0000"/>
              </a:solidFill>
            </a:endParaRPr>
          </a:p>
        </p:txBody>
      </p:sp>
    </p:spTree>
    <p:extLst>
      <p:ext uri="{BB962C8B-B14F-4D97-AF65-F5344CB8AC3E}">
        <p14:creationId xmlns:p14="http://schemas.microsoft.com/office/powerpoint/2010/main" val="1849478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690688"/>
            <a:ext cx="10206318" cy="46103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200" dirty="0">
                <a:solidFill>
                  <a:srgbClr val="0070C0"/>
                </a:solidFill>
              </a:rPr>
              <a:t>Authors, purpose/hypothesis, general description of the dataset</a:t>
            </a:r>
          </a:p>
          <a:p>
            <a:pPr marL="285750" indent="-285750">
              <a:lnSpc>
                <a:spcPct val="150000"/>
              </a:lnSpc>
              <a:buFont typeface="Arial" panose="020B0604020202020204" pitchFamily="34" charset="0"/>
              <a:buChar char="•"/>
            </a:pPr>
            <a:r>
              <a:rPr lang="en-GB" sz="2200" dirty="0">
                <a:solidFill>
                  <a:srgbClr val="0070C0"/>
                </a:solidFill>
              </a:rPr>
              <a:t>Biological background:  species, genotype, sample type (whole organism, brain), developmental stage</a:t>
            </a:r>
          </a:p>
          <a:p>
            <a:pPr marL="285750" indent="-285750">
              <a:lnSpc>
                <a:spcPct val="150000"/>
              </a:lnSpc>
              <a:buFont typeface="Arial" panose="020B0604020202020204" pitchFamily="34" charset="0"/>
              <a:buChar char="•"/>
            </a:pPr>
            <a:r>
              <a:rPr lang="en-GB" sz="2200" dirty="0">
                <a:solidFill>
                  <a:srgbClr val="0070C0"/>
                </a:solidFill>
              </a:rPr>
              <a:t>Growth / husbandry</a:t>
            </a:r>
          </a:p>
          <a:p>
            <a:pPr marL="285750" indent="-285750">
              <a:lnSpc>
                <a:spcPct val="150000"/>
              </a:lnSpc>
              <a:buFont typeface="Arial" panose="020B0604020202020204" pitchFamily="34" charset="0"/>
              <a:buChar char="•"/>
            </a:pPr>
            <a:r>
              <a:rPr lang="en-GB" sz="2200" dirty="0">
                <a:solidFill>
                  <a:srgbClr val="0070C0"/>
                </a:solidFill>
              </a:rPr>
              <a:t>Entrainment</a:t>
            </a:r>
          </a:p>
          <a:p>
            <a:pPr marL="285750" indent="-285750">
              <a:lnSpc>
                <a:spcPct val="150000"/>
              </a:lnSpc>
              <a:buFont typeface="Arial" panose="020B0604020202020204" pitchFamily="34" charset="0"/>
              <a:buChar char="•"/>
            </a:pPr>
            <a:r>
              <a:rPr lang="en-GB" sz="2200" dirty="0">
                <a:solidFill>
                  <a:srgbClr val="0070C0"/>
                </a:solidFill>
              </a:rPr>
              <a:t>Meaning of 0 in data, ZT0</a:t>
            </a:r>
          </a:p>
          <a:p>
            <a:pPr marL="285750" indent="-285750">
              <a:lnSpc>
                <a:spcPct val="150000"/>
              </a:lnSpc>
              <a:buFont typeface="Arial" panose="020B0604020202020204" pitchFamily="34" charset="0"/>
              <a:buChar char="•"/>
            </a:pPr>
            <a:r>
              <a:rPr lang="en-GB" sz="2200" dirty="0">
                <a:solidFill>
                  <a:srgbClr val="0070C0"/>
                </a:solidFill>
              </a:rPr>
              <a:t>Experimental setups, timing of events, type of intervention, free-running or entrained</a:t>
            </a:r>
          </a:p>
          <a:p>
            <a:pPr marL="285750" indent="-285750">
              <a:lnSpc>
                <a:spcPct val="150000"/>
              </a:lnSpc>
              <a:buFont typeface="Arial" panose="020B0604020202020204" pitchFamily="34" charset="0"/>
              <a:buChar char="•"/>
            </a:pPr>
            <a:r>
              <a:rPr lang="en-GB" sz="2200" dirty="0">
                <a:solidFill>
                  <a:srgbClr val="0070C0"/>
                </a:solidFill>
              </a:rPr>
              <a:t>Technique, post processing (binning, detrending, background removal), methods for circadian parameters evaluation</a:t>
            </a:r>
          </a:p>
        </p:txBody>
      </p:sp>
      <p:sp>
        <p:nvSpPr>
          <p:cNvPr id="15" name="Title 1">
            <a:extLst>
              <a:ext uri="{FF2B5EF4-FFF2-40B4-BE49-F238E27FC236}">
                <a16:creationId xmlns:a16="http://schemas.microsoft.com/office/drawing/2014/main" id="{A798BD3C-6025-7D47-BFE5-958354466177}"/>
              </a:ext>
            </a:extLst>
          </p:cNvPr>
          <p:cNvSpPr>
            <a:spLocks noGrp="1"/>
          </p:cNvSpPr>
          <p:nvPr>
            <p:ph type="title"/>
          </p:nvPr>
        </p:nvSpPr>
        <p:spPr>
          <a:xfrm>
            <a:off x="838200" y="365125"/>
            <a:ext cx="10515600" cy="1325563"/>
          </a:xfrm>
        </p:spPr>
        <p:txBody>
          <a:bodyPr/>
          <a:lstStyle/>
          <a:p>
            <a:r>
              <a:rPr lang="pl-PL" dirty="0"/>
              <a:t>What to include</a:t>
            </a:r>
            <a:endParaRPr lang="en-GB" dirty="0"/>
          </a:p>
        </p:txBody>
      </p:sp>
    </p:spTree>
    <p:extLst>
      <p:ext uri="{BB962C8B-B14F-4D97-AF65-F5344CB8AC3E}">
        <p14:creationId xmlns:p14="http://schemas.microsoft.com/office/powerpoint/2010/main" val="4284249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68442B-9BC1-4302-B65A-F4D73B481A93}"/>
              </a:ext>
            </a:extLst>
          </p:cNvPr>
          <p:cNvPicPr>
            <a:picLocks noChangeAspect="1"/>
          </p:cNvPicPr>
          <p:nvPr/>
        </p:nvPicPr>
        <p:blipFill rotWithShape="1">
          <a:blip r:embed="rId3"/>
          <a:srcRect t="13713" r="52760" b="1648"/>
          <a:stretch/>
        </p:blipFill>
        <p:spPr>
          <a:xfrm>
            <a:off x="114300" y="939799"/>
            <a:ext cx="5759450" cy="5657851"/>
          </a:xfrm>
          <a:prstGeom prst="rect">
            <a:avLst/>
          </a:prstGeom>
          <a:ln>
            <a:solidFill>
              <a:schemeClr val="tx1"/>
            </a:solidFill>
          </a:ln>
        </p:spPr>
      </p:pic>
      <p:pic>
        <p:nvPicPr>
          <p:cNvPr id="13" name="Picture 12">
            <a:extLst>
              <a:ext uri="{FF2B5EF4-FFF2-40B4-BE49-F238E27FC236}">
                <a16:creationId xmlns:a16="http://schemas.microsoft.com/office/drawing/2014/main" id="{C32DD9D7-1D97-4EFA-9B7B-3201ED560741}"/>
              </a:ext>
            </a:extLst>
          </p:cNvPr>
          <p:cNvPicPr>
            <a:picLocks noChangeAspect="1"/>
          </p:cNvPicPr>
          <p:nvPr/>
        </p:nvPicPr>
        <p:blipFill rotWithShape="1">
          <a:blip r:embed="rId4"/>
          <a:srcRect t="13713" r="48646" b="1648"/>
          <a:stretch/>
        </p:blipFill>
        <p:spPr>
          <a:xfrm>
            <a:off x="5930900" y="939799"/>
            <a:ext cx="6261100" cy="5657851"/>
          </a:xfrm>
          <a:prstGeom prst="rect">
            <a:avLst/>
          </a:prstGeom>
          <a:ln>
            <a:solidFill>
              <a:schemeClr val="tx1"/>
            </a:solidFill>
          </a:ln>
        </p:spPr>
      </p:pic>
      <p:sp>
        <p:nvSpPr>
          <p:cNvPr id="14" name="TextBox 13">
            <a:extLst>
              <a:ext uri="{FF2B5EF4-FFF2-40B4-BE49-F238E27FC236}">
                <a16:creationId xmlns:a16="http://schemas.microsoft.com/office/drawing/2014/main" id="{B99BF1E5-C1FC-4907-9B44-7232A0985C97}"/>
              </a:ext>
            </a:extLst>
          </p:cNvPr>
          <p:cNvSpPr txBox="1"/>
          <p:nvPr/>
        </p:nvSpPr>
        <p:spPr>
          <a:xfrm>
            <a:off x="114300" y="570467"/>
            <a:ext cx="1948931" cy="369332"/>
          </a:xfrm>
          <a:prstGeom prst="rect">
            <a:avLst/>
          </a:prstGeom>
          <a:noFill/>
        </p:spPr>
        <p:txBody>
          <a:bodyPr wrap="none" rtlCol="0">
            <a:spAutoFit/>
          </a:bodyPr>
          <a:lstStyle/>
          <a:p>
            <a:r>
              <a:rPr lang="en-GB" dirty="0"/>
              <a:t>A tab for metadata</a:t>
            </a:r>
          </a:p>
        </p:txBody>
      </p:sp>
      <p:sp>
        <p:nvSpPr>
          <p:cNvPr id="15" name="TextBox 14">
            <a:extLst>
              <a:ext uri="{FF2B5EF4-FFF2-40B4-BE49-F238E27FC236}">
                <a16:creationId xmlns:a16="http://schemas.microsoft.com/office/drawing/2014/main" id="{AF4B7086-2934-40D7-91DD-71D54B8F3BF3}"/>
              </a:ext>
            </a:extLst>
          </p:cNvPr>
          <p:cNvSpPr txBox="1"/>
          <p:nvPr/>
        </p:nvSpPr>
        <p:spPr>
          <a:xfrm>
            <a:off x="5873750" y="570467"/>
            <a:ext cx="1465658" cy="369332"/>
          </a:xfrm>
          <a:prstGeom prst="rect">
            <a:avLst/>
          </a:prstGeom>
          <a:noFill/>
        </p:spPr>
        <p:txBody>
          <a:bodyPr wrap="none" rtlCol="0">
            <a:spAutoFit/>
          </a:bodyPr>
          <a:lstStyle/>
          <a:p>
            <a:r>
              <a:rPr lang="en-GB" dirty="0"/>
              <a:t>A tab for data</a:t>
            </a:r>
          </a:p>
        </p:txBody>
      </p:sp>
      <p:sp>
        <p:nvSpPr>
          <p:cNvPr id="16" name="TextBox 15">
            <a:extLst>
              <a:ext uri="{FF2B5EF4-FFF2-40B4-BE49-F238E27FC236}">
                <a16:creationId xmlns:a16="http://schemas.microsoft.com/office/drawing/2014/main" id="{8DAB14F1-816F-47E2-8426-E35E20B6BAC9}"/>
              </a:ext>
            </a:extLst>
          </p:cNvPr>
          <p:cNvSpPr txBox="1"/>
          <p:nvPr/>
        </p:nvSpPr>
        <p:spPr>
          <a:xfrm>
            <a:off x="114300" y="108802"/>
            <a:ext cx="7571303" cy="461665"/>
          </a:xfrm>
          <a:prstGeom prst="rect">
            <a:avLst/>
          </a:prstGeom>
          <a:noFill/>
        </p:spPr>
        <p:txBody>
          <a:bodyPr wrap="none" rtlCol="0">
            <a:spAutoFit/>
          </a:bodyPr>
          <a:lstStyle/>
          <a:p>
            <a:r>
              <a:rPr lang="en-US" sz="2400" dirty="0">
                <a:solidFill>
                  <a:srgbClr val="0070C0"/>
                </a:solidFill>
              </a:rPr>
              <a:t>How to include: Metadata embedded in spreadsheet 	</a:t>
            </a:r>
            <a:endParaRPr lang="en-GB" sz="2400" dirty="0">
              <a:solidFill>
                <a:srgbClr val="0070C0"/>
              </a:solidFill>
            </a:endParaRPr>
          </a:p>
        </p:txBody>
      </p:sp>
    </p:spTree>
    <p:extLst>
      <p:ext uri="{BB962C8B-B14F-4D97-AF65-F5344CB8AC3E}">
        <p14:creationId xmlns:p14="http://schemas.microsoft.com/office/powerpoint/2010/main" val="287013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21760" y="6476292"/>
            <a:ext cx="6096000" cy="261610"/>
          </a:xfrm>
          <a:prstGeom prst="rect">
            <a:avLst/>
          </a:prstGeom>
        </p:spPr>
        <p:txBody>
          <a:bodyPr>
            <a:spAutoFit/>
          </a:bodyPr>
          <a:lstStyle/>
          <a:p>
            <a:r>
              <a:rPr lang="en-GB" sz="1100" dirty="0">
                <a:solidFill>
                  <a:srgbClr val="0070C0"/>
                </a:solidFill>
              </a:rPr>
              <a:t>https://github.com/Boehmin/NMJ_analysis/blob/main/README.md</a:t>
            </a:r>
          </a:p>
        </p:txBody>
      </p:sp>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en-US" sz="3200" dirty="0">
                <a:solidFill>
                  <a:srgbClr val="0070C0"/>
                </a:solidFill>
              </a:rPr>
              <a:t>How to include</a:t>
            </a:r>
            <a:endParaRPr lang="en-US" sz="3200" b="1" dirty="0">
              <a:solidFill>
                <a:srgbClr val="0070C0"/>
              </a:solidFill>
              <a:latin typeface="+mj-lt"/>
            </a:endParaRPr>
          </a:p>
        </p:txBody>
      </p:sp>
      <p:pic>
        <p:nvPicPr>
          <p:cNvPr id="6" name="Picture 5"/>
          <p:cNvPicPr>
            <a:picLocks noChangeAspect="1"/>
          </p:cNvPicPr>
          <p:nvPr/>
        </p:nvPicPr>
        <p:blipFill rotWithShape="1">
          <a:blip r:embed="rId2"/>
          <a:srcRect l="28333" t="10927" r="29166" b="23300"/>
          <a:stretch/>
        </p:blipFill>
        <p:spPr>
          <a:xfrm>
            <a:off x="3921760" y="509183"/>
            <a:ext cx="6708140" cy="5839633"/>
          </a:xfrm>
          <a:prstGeom prst="rect">
            <a:avLst/>
          </a:prstGeom>
          <a:ln>
            <a:solidFill>
              <a:schemeClr val="tx1"/>
            </a:solidFill>
          </a:ln>
        </p:spPr>
      </p:pic>
    </p:spTree>
    <p:extLst>
      <p:ext uri="{BB962C8B-B14F-4D97-AF65-F5344CB8AC3E}">
        <p14:creationId xmlns:p14="http://schemas.microsoft.com/office/powerpoint/2010/main" val="332231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spTree>
    <p:extLst>
      <p:ext uri="{BB962C8B-B14F-4D97-AF65-F5344CB8AC3E}">
        <p14:creationId xmlns:p14="http://schemas.microsoft.com/office/powerpoint/2010/main" val="1572492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cxnSp>
        <p:nvCxnSpPr>
          <p:cNvPr id="7" name="Connector: Curved 6">
            <a:extLst>
              <a:ext uri="{FF2B5EF4-FFF2-40B4-BE49-F238E27FC236}">
                <a16:creationId xmlns:a16="http://schemas.microsoft.com/office/drawing/2014/main" id="{87D63488-6C88-48FA-A838-94F548400798}"/>
              </a:ext>
            </a:extLst>
          </p:cNvPr>
          <p:cNvCxnSpPr>
            <a:cxnSpLocks/>
          </p:cNvCxnSpPr>
          <p:nvPr/>
        </p:nvCxnSpPr>
        <p:spPr>
          <a:xfrm>
            <a:off x="1687710" y="4149313"/>
            <a:ext cx="971550" cy="514350"/>
          </a:xfrm>
          <a:prstGeom prst="curvedConnector3">
            <a:avLst>
              <a:gd name="adj1" fmla="val 34314"/>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34CDCEB-03A4-438B-8D35-536310989A4B}"/>
              </a:ext>
            </a:extLst>
          </p:cNvPr>
          <p:cNvPicPr>
            <a:picLocks noChangeAspect="1"/>
          </p:cNvPicPr>
          <p:nvPr/>
        </p:nvPicPr>
        <p:blipFill>
          <a:blip r:embed="rId3"/>
          <a:stretch>
            <a:fillRect/>
          </a:stretch>
        </p:blipFill>
        <p:spPr>
          <a:xfrm>
            <a:off x="2852187" y="304392"/>
            <a:ext cx="8453988" cy="6335832"/>
          </a:xfrm>
          <a:prstGeom prst="rect">
            <a:avLst/>
          </a:prstGeom>
          <a:ln>
            <a:solidFill>
              <a:schemeClr val="tx1"/>
            </a:solidFill>
          </a:ln>
        </p:spPr>
      </p:pic>
    </p:spTree>
    <p:extLst>
      <p:ext uri="{BB962C8B-B14F-4D97-AF65-F5344CB8AC3E}">
        <p14:creationId xmlns:p14="http://schemas.microsoft.com/office/powerpoint/2010/main" val="1078048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690688"/>
            <a:ext cx="10206318" cy="44670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dirty="0">
                <a:solidFill>
                  <a:srgbClr val="0070C0"/>
                </a:solidFill>
              </a:rPr>
              <a:t>Metadata provides extreme valuable information for us and others to be able to interpret, process, reuse and reproduce the research data it accompanies.</a:t>
            </a:r>
            <a:endParaRPr lang="pl-PL" sz="2400" dirty="0">
              <a:solidFill>
                <a:srgbClr val="0070C0"/>
              </a:solidFill>
            </a:endParaRPr>
          </a:p>
          <a:p>
            <a:pPr marL="285750" indent="-285750">
              <a:lnSpc>
                <a:spcPct val="150000"/>
              </a:lnSpc>
              <a:buFont typeface="Arial" panose="020B0604020202020204" pitchFamily="34" charset="0"/>
              <a:buChar char="•"/>
            </a:pPr>
            <a:endParaRPr lang="en-GB" sz="2400" dirty="0">
              <a:solidFill>
                <a:srgbClr val="0070C0"/>
              </a:solidFill>
            </a:endParaRPr>
          </a:p>
          <a:p>
            <a:pPr marL="285750" indent="-285750">
              <a:lnSpc>
                <a:spcPct val="150000"/>
              </a:lnSpc>
              <a:buFont typeface="Arial" panose="020B0604020202020204" pitchFamily="34" charset="0"/>
              <a:buChar char="•"/>
            </a:pPr>
            <a:r>
              <a:rPr lang="en-GB" sz="2400" dirty="0">
                <a:solidFill>
                  <a:srgbClr val="0070C0"/>
                </a:solidFill>
              </a:rPr>
              <a:t>Because metadata are data about data, all of the FAIR principles i.e. Findable, Accessible, Interoperable and Reusable apply to metadata.</a:t>
            </a:r>
            <a:endParaRPr lang="pl-PL" sz="2400" dirty="0">
              <a:solidFill>
                <a:srgbClr val="0070C0"/>
              </a:solidFill>
            </a:endParaRPr>
          </a:p>
          <a:p>
            <a:pPr marL="285750" indent="-285750">
              <a:lnSpc>
                <a:spcPct val="150000"/>
              </a:lnSpc>
              <a:buFont typeface="Arial" panose="020B0604020202020204" pitchFamily="34" charset="0"/>
              <a:buChar char="•"/>
            </a:pPr>
            <a:endParaRPr lang="en-GB" sz="2400" dirty="0">
              <a:solidFill>
                <a:srgbClr val="0070C0"/>
              </a:solidFill>
            </a:endParaRPr>
          </a:p>
          <a:p>
            <a:pPr marL="285750" indent="-285750">
              <a:lnSpc>
                <a:spcPct val="150000"/>
              </a:lnSpc>
              <a:buFont typeface="Arial" panose="020B0604020202020204" pitchFamily="34" charset="0"/>
              <a:buChar char="•"/>
            </a:pPr>
            <a:r>
              <a:rPr lang="en-GB" sz="2400" dirty="0">
                <a:solidFill>
                  <a:srgbClr val="0070C0"/>
                </a:solidFill>
              </a:rPr>
              <a:t>Ideally, metadata should not only be machine-readable, but also interoperable so that they can interlink or be reasoned about by computer systems.</a:t>
            </a:r>
          </a:p>
        </p:txBody>
      </p:sp>
      <p:sp>
        <p:nvSpPr>
          <p:cNvPr id="15" name="Title 1">
            <a:extLst>
              <a:ext uri="{FF2B5EF4-FFF2-40B4-BE49-F238E27FC236}">
                <a16:creationId xmlns:a16="http://schemas.microsoft.com/office/drawing/2014/main" id="{A798BD3C-6025-7D47-BFE5-958354466177}"/>
              </a:ext>
            </a:extLst>
          </p:cNvPr>
          <p:cNvSpPr>
            <a:spLocks noGrp="1"/>
          </p:cNvSpPr>
          <p:nvPr>
            <p:ph type="title"/>
          </p:nvPr>
        </p:nvSpPr>
        <p:spPr>
          <a:xfrm>
            <a:off x="838200" y="365125"/>
            <a:ext cx="10515600" cy="1325563"/>
          </a:xfrm>
        </p:spPr>
        <p:txBody>
          <a:bodyPr/>
          <a:lstStyle/>
          <a:p>
            <a:r>
              <a:rPr lang="pl-PL" dirty="0"/>
              <a:t>Conclusions: Metadat</a:t>
            </a:r>
            <a:r>
              <a:rPr lang="en-GB" dirty="0"/>
              <a:t>a</a:t>
            </a:r>
            <a:r>
              <a:rPr lang="pl-PL" dirty="0"/>
              <a:t> and FAIR guideline</a:t>
            </a:r>
            <a:r>
              <a:rPr lang="en-GB" dirty="0"/>
              <a:t>s</a:t>
            </a:r>
          </a:p>
        </p:txBody>
      </p:sp>
    </p:spTree>
    <p:extLst>
      <p:ext uri="{BB962C8B-B14F-4D97-AF65-F5344CB8AC3E}">
        <p14:creationId xmlns:p14="http://schemas.microsoft.com/office/powerpoint/2010/main" val="39469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pl-PL" dirty="0"/>
              <a:t>Data without metadata</a:t>
            </a:r>
            <a:endParaRPr lang="en-GB" dirty="0"/>
          </a:p>
        </p:txBody>
      </p:sp>
      <p:pic>
        <p:nvPicPr>
          <p:cNvPr id="8" name="Picture 7">
            <a:extLst>
              <a:ext uri="{FF2B5EF4-FFF2-40B4-BE49-F238E27FC236}">
                <a16:creationId xmlns:a16="http://schemas.microsoft.com/office/drawing/2014/main" id="{EF7CF37B-5126-48B4-87A1-1E3330762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4076246"/>
            <a:ext cx="4482496" cy="2373086"/>
          </a:xfrm>
          <a:prstGeom prst="rect">
            <a:avLst/>
          </a:prstGeom>
        </p:spPr>
      </p:pic>
      <p:pic>
        <p:nvPicPr>
          <p:cNvPr id="10" name="Picture 9">
            <a:extLst>
              <a:ext uri="{FF2B5EF4-FFF2-40B4-BE49-F238E27FC236}">
                <a16:creationId xmlns:a16="http://schemas.microsoft.com/office/drawing/2014/main" id="{19B66BCC-1B7B-4E00-974D-FEA409566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30" y="1547473"/>
            <a:ext cx="7694020" cy="2024742"/>
          </a:xfrm>
          <a:prstGeom prst="rect">
            <a:avLst/>
          </a:prstGeom>
        </p:spPr>
      </p:pic>
      <p:pic>
        <p:nvPicPr>
          <p:cNvPr id="13" name="Picture 12">
            <a:extLst>
              <a:ext uri="{FF2B5EF4-FFF2-40B4-BE49-F238E27FC236}">
                <a16:creationId xmlns:a16="http://schemas.microsoft.com/office/drawing/2014/main" id="{2D051756-25FF-40E8-99D9-A447E52B6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477" y="3125767"/>
            <a:ext cx="3520438" cy="3520438"/>
          </a:xfrm>
          <a:prstGeom prst="rect">
            <a:avLst/>
          </a:prstGeom>
        </p:spPr>
      </p:pic>
      <p:pic>
        <p:nvPicPr>
          <p:cNvPr id="5" name="Picture 4">
            <a:extLst>
              <a:ext uri="{FF2B5EF4-FFF2-40B4-BE49-F238E27FC236}">
                <a16:creationId xmlns:a16="http://schemas.microsoft.com/office/drawing/2014/main" id="{42B5240C-C063-4693-8BCA-270B5A38A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684" y="706407"/>
            <a:ext cx="3309260" cy="2865808"/>
          </a:xfrm>
          <a:prstGeom prst="rect">
            <a:avLst/>
          </a:prstGeom>
        </p:spPr>
      </p:pic>
      <p:sp>
        <p:nvSpPr>
          <p:cNvPr id="14" name="TextBox 13">
            <a:extLst>
              <a:ext uri="{FF2B5EF4-FFF2-40B4-BE49-F238E27FC236}">
                <a16:creationId xmlns:a16="http://schemas.microsoft.com/office/drawing/2014/main" id="{F6FF827D-CDF4-4DA0-8551-5F01894A4593}"/>
              </a:ext>
            </a:extLst>
          </p:cNvPr>
          <p:cNvSpPr txBox="1"/>
          <p:nvPr/>
        </p:nvSpPr>
        <p:spPr>
          <a:xfrm>
            <a:off x="338666" y="1547473"/>
            <a:ext cx="546945" cy="584775"/>
          </a:xfrm>
          <a:prstGeom prst="rect">
            <a:avLst/>
          </a:prstGeom>
          <a:noFill/>
        </p:spPr>
        <p:txBody>
          <a:bodyPr wrap="none" rtlCol="0">
            <a:spAutoFit/>
          </a:bodyPr>
          <a:lstStyle/>
          <a:p>
            <a:r>
              <a:rPr lang="pl-PL" sz="3200" dirty="0">
                <a:solidFill>
                  <a:srgbClr val="FF0000"/>
                </a:solidFill>
              </a:rPr>
              <a:t>A)</a:t>
            </a:r>
            <a:endParaRPr lang="en-GB" sz="3200" dirty="0">
              <a:solidFill>
                <a:srgbClr val="FF0000"/>
              </a:solidFill>
            </a:endParaRPr>
          </a:p>
        </p:txBody>
      </p:sp>
      <p:sp>
        <p:nvSpPr>
          <p:cNvPr id="15" name="TextBox 14">
            <a:extLst>
              <a:ext uri="{FF2B5EF4-FFF2-40B4-BE49-F238E27FC236}">
                <a16:creationId xmlns:a16="http://schemas.microsoft.com/office/drawing/2014/main" id="{85D78D49-EAEF-4648-9D34-0B72F4F6C7C1}"/>
              </a:ext>
            </a:extLst>
          </p:cNvPr>
          <p:cNvSpPr txBox="1"/>
          <p:nvPr/>
        </p:nvSpPr>
        <p:spPr>
          <a:xfrm>
            <a:off x="353093" y="3721387"/>
            <a:ext cx="532518" cy="584775"/>
          </a:xfrm>
          <a:prstGeom prst="rect">
            <a:avLst/>
          </a:prstGeom>
          <a:noFill/>
        </p:spPr>
        <p:txBody>
          <a:bodyPr wrap="none" rtlCol="0">
            <a:spAutoFit/>
          </a:bodyPr>
          <a:lstStyle/>
          <a:p>
            <a:r>
              <a:rPr lang="pl-PL" sz="3200" dirty="0">
                <a:solidFill>
                  <a:srgbClr val="FF0000"/>
                </a:solidFill>
              </a:rPr>
              <a:t>B)</a:t>
            </a:r>
            <a:endParaRPr lang="en-GB" sz="3200" dirty="0">
              <a:solidFill>
                <a:srgbClr val="FF0000"/>
              </a:solidFill>
            </a:endParaRPr>
          </a:p>
        </p:txBody>
      </p:sp>
      <p:sp>
        <p:nvSpPr>
          <p:cNvPr id="16" name="TextBox 15">
            <a:extLst>
              <a:ext uri="{FF2B5EF4-FFF2-40B4-BE49-F238E27FC236}">
                <a16:creationId xmlns:a16="http://schemas.microsoft.com/office/drawing/2014/main" id="{DA23C7F8-F253-4F8C-BA24-C7DBEE77D3AC}"/>
              </a:ext>
            </a:extLst>
          </p:cNvPr>
          <p:cNvSpPr txBox="1"/>
          <p:nvPr/>
        </p:nvSpPr>
        <p:spPr>
          <a:xfrm>
            <a:off x="9926442" y="414019"/>
            <a:ext cx="546945" cy="584775"/>
          </a:xfrm>
          <a:prstGeom prst="rect">
            <a:avLst/>
          </a:prstGeom>
          <a:noFill/>
        </p:spPr>
        <p:txBody>
          <a:bodyPr wrap="none" rtlCol="0">
            <a:spAutoFit/>
          </a:bodyPr>
          <a:lstStyle/>
          <a:p>
            <a:r>
              <a:rPr lang="pl-PL" sz="3200" dirty="0">
                <a:solidFill>
                  <a:srgbClr val="FF0000"/>
                </a:solidFill>
              </a:rPr>
              <a:t>C)</a:t>
            </a:r>
            <a:endParaRPr lang="en-GB" sz="3200" dirty="0">
              <a:solidFill>
                <a:srgbClr val="FF0000"/>
              </a:solidFill>
            </a:endParaRPr>
          </a:p>
        </p:txBody>
      </p:sp>
      <p:sp>
        <p:nvSpPr>
          <p:cNvPr id="17" name="TextBox 16">
            <a:extLst>
              <a:ext uri="{FF2B5EF4-FFF2-40B4-BE49-F238E27FC236}">
                <a16:creationId xmlns:a16="http://schemas.microsoft.com/office/drawing/2014/main" id="{B3712B0A-1456-484A-B35C-B6F7AE716A0F}"/>
              </a:ext>
            </a:extLst>
          </p:cNvPr>
          <p:cNvSpPr txBox="1"/>
          <p:nvPr/>
        </p:nvSpPr>
        <p:spPr>
          <a:xfrm>
            <a:off x="6890655" y="3136612"/>
            <a:ext cx="562975" cy="584775"/>
          </a:xfrm>
          <a:prstGeom prst="rect">
            <a:avLst/>
          </a:prstGeom>
          <a:noFill/>
        </p:spPr>
        <p:txBody>
          <a:bodyPr wrap="none" rtlCol="0">
            <a:spAutoFit/>
          </a:bodyPr>
          <a:lstStyle/>
          <a:p>
            <a:r>
              <a:rPr lang="pl-PL" sz="3200" dirty="0">
                <a:solidFill>
                  <a:srgbClr val="FF0000"/>
                </a:solidFill>
              </a:rPr>
              <a:t>D)</a:t>
            </a:r>
            <a:endParaRPr lang="en-GB" sz="3200" dirty="0">
              <a:solidFill>
                <a:srgbClr val="FF0000"/>
              </a:solidFill>
            </a:endParaRPr>
          </a:p>
        </p:txBody>
      </p:sp>
      <p:sp>
        <p:nvSpPr>
          <p:cNvPr id="11" name="TextBox 10">
            <a:extLst>
              <a:ext uri="{FF2B5EF4-FFF2-40B4-BE49-F238E27FC236}">
                <a16:creationId xmlns:a16="http://schemas.microsoft.com/office/drawing/2014/main" id="{FEB6DEE7-5212-420D-A17A-3EDD1E1A37D9}"/>
              </a:ext>
            </a:extLst>
          </p:cNvPr>
          <p:cNvSpPr txBox="1"/>
          <p:nvPr/>
        </p:nvSpPr>
        <p:spPr>
          <a:xfrm>
            <a:off x="2842239" y="2736502"/>
            <a:ext cx="3677221" cy="1569660"/>
          </a:xfrm>
          <a:prstGeom prst="rect">
            <a:avLst/>
          </a:prstGeom>
          <a:solidFill>
            <a:schemeClr val="bg1">
              <a:alpha val="72000"/>
            </a:schemeClr>
          </a:solid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1910358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pl-PL" dirty="0"/>
              <a:t>Data without metadata</a:t>
            </a:r>
            <a:endParaRPr lang="en-GB" dirty="0"/>
          </a:p>
        </p:txBody>
      </p:sp>
      <p:pic>
        <p:nvPicPr>
          <p:cNvPr id="8" name="Picture 7">
            <a:extLst>
              <a:ext uri="{FF2B5EF4-FFF2-40B4-BE49-F238E27FC236}">
                <a16:creationId xmlns:a16="http://schemas.microsoft.com/office/drawing/2014/main" id="{EF7CF37B-5126-48B4-87A1-1E3330762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4076246"/>
            <a:ext cx="4482496" cy="2373086"/>
          </a:xfrm>
          <a:prstGeom prst="rect">
            <a:avLst/>
          </a:prstGeom>
        </p:spPr>
      </p:pic>
      <p:pic>
        <p:nvPicPr>
          <p:cNvPr id="10" name="Picture 9">
            <a:extLst>
              <a:ext uri="{FF2B5EF4-FFF2-40B4-BE49-F238E27FC236}">
                <a16:creationId xmlns:a16="http://schemas.microsoft.com/office/drawing/2014/main" id="{19B66BCC-1B7B-4E00-974D-FEA409566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30" y="1547473"/>
            <a:ext cx="7694020" cy="2024742"/>
          </a:xfrm>
          <a:prstGeom prst="rect">
            <a:avLst/>
          </a:prstGeom>
        </p:spPr>
      </p:pic>
      <p:pic>
        <p:nvPicPr>
          <p:cNvPr id="13" name="Picture 12">
            <a:extLst>
              <a:ext uri="{FF2B5EF4-FFF2-40B4-BE49-F238E27FC236}">
                <a16:creationId xmlns:a16="http://schemas.microsoft.com/office/drawing/2014/main" id="{2D051756-25FF-40E8-99D9-A447E52B6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477" y="3125767"/>
            <a:ext cx="3520438" cy="3520438"/>
          </a:xfrm>
          <a:prstGeom prst="rect">
            <a:avLst/>
          </a:prstGeom>
        </p:spPr>
      </p:pic>
      <p:pic>
        <p:nvPicPr>
          <p:cNvPr id="5" name="Picture 4">
            <a:extLst>
              <a:ext uri="{FF2B5EF4-FFF2-40B4-BE49-F238E27FC236}">
                <a16:creationId xmlns:a16="http://schemas.microsoft.com/office/drawing/2014/main" id="{42B5240C-C063-4693-8BCA-270B5A38A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684" y="706407"/>
            <a:ext cx="3309260" cy="2865808"/>
          </a:xfrm>
          <a:prstGeom prst="rect">
            <a:avLst/>
          </a:prstGeom>
        </p:spPr>
      </p:pic>
      <p:sp>
        <p:nvSpPr>
          <p:cNvPr id="14" name="TextBox 13">
            <a:extLst>
              <a:ext uri="{FF2B5EF4-FFF2-40B4-BE49-F238E27FC236}">
                <a16:creationId xmlns:a16="http://schemas.microsoft.com/office/drawing/2014/main" id="{F6FF827D-CDF4-4DA0-8551-5F01894A4593}"/>
              </a:ext>
            </a:extLst>
          </p:cNvPr>
          <p:cNvSpPr txBox="1"/>
          <p:nvPr/>
        </p:nvSpPr>
        <p:spPr>
          <a:xfrm>
            <a:off x="338666" y="1547473"/>
            <a:ext cx="546945" cy="584775"/>
          </a:xfrm>
          <a:prstGeom prst="rect">
            <a:avLst/>
          </a:prstGeom>
          <a:noFill/>
        </p:spPr>
        <p:txBody>
          <a:bodyPr wrap="none" rtlCol="0">
            <a:spAutoFit/>
          </a:bodyPr>
          <a:lstStyle/>
          <a:p>
            <a:r>
              <a:rPr lang="pl-PL" sz="3200" dirty="0">
                <a:solidFill>
                  <a:srgbClr val="FF0000"/>
                </a:solidFill>
              </a:rPr>
              <a:t>A)</a:t>
            </a:r>
            <a:endParaRPr lang="en-GB" sz="3200" dirty="0">
              <a:solidFill>
                <a:srgbClr val="FF0000"/>
              </a:solidFill>
            </a:endParaRPr>
          </a:p>
        </p:txBody>
      </p:sp>
      <p:sp>
        <p:nvSpPr>
          <p:cNvPr id="15" name="TextBox 14">
            <a:extLst>
              <a:ext uri="{FF2B5EF4-FFF2-40B4-BE49-F238E27FC236}">
                <a16:creationId xmlns:a16="http://schemas.microsoft.com/office/drawing/2014/main" id="{85D78D49-EAEF-4648-9D34-0B72F4F6C7C1}"/>
              </a:ext>
            </a:extLst>
          </p:cNvPr>
          <p:cNvSpPr txBox="1"/>
          <p:nvPr/>
        </p:nvSpPr>
        <p:spPr>
          <a:xfrm>
            <a:off x="353093" y="3721387"/>
            <a:ext cx="532518" cy="584775"/>
          </a:xfrm>
          <a:prstGeom prst="rect">
            <a:avLst/>
          </a:prstGeom>
          <a:noFill/>
        </p:spPr>
        <p:txBody>
          <a:bodyPr wrap="none" rtlCol="0">
            <a:spAutoFit/>
          </a:bodyPr>
          <a:lstStyle/>
          <a:p>
            <a:r>
              <a:rPr lang="pl-PL" sz="3200" dirty="0">
                <a:solidFill>
                  <a:srgbClr val="FF0000"/>
                </a:solidFill>
              </a:rPr>
              <a:t>B)</a:t>
            </a:r>
            <a:endParaRPr lang="en-GB" sz="3200" dirty="0">
              <a:solidFill>
                <a:srgbClr val="FF0000"/>
              </a:solidFill>
            </a:endParaRPr>
          </a:p>
        </p:txBody>
      </p:sp>
      <p:sp>
        <p:nvSpPr>
          <p:cNvPr id="16" name="TextBox 15">
            <a:extLst>
              <a:ext uri="{FF2B5EF4-FFF2-40B4-BE49-F238E27FC236}">
                <a16:creationId xmlns:a16="http://schemas.microsoft.com/office/drawing/2014/main" id="{DA23C7F8-F253-4F8C-BA24-C7DBEE77D3AC}"/>
              </a:ext>
            </a:extLst>
          </p:cNvPr>
          <p:cNvSpPr txBox="1"/>
          <p:nvPr/>
        </p:nvSpPr>
        <p:spPr>
          <a:xfrm>
            <a:off x="9926442" y="414019"/>
            <a:ext cx="546945" cy="584775"/>
          </a:xfrm>
          <a:prstGeom prst="rect">
            <a:avLst/>
          </a:prstGeom>
          <a:noFill/>
        </p:spPr>
        <p:txBody>
          <a:bodyPr wrap="none" rtlCol="0">
            <a:spAutoFit/>
          </a:bodyPr>
          <a:lstStyle/>
          <a:p>
            <a:r>
              <a:rPr lang="pl-PL" sz="3200" dirty="0">
                <a:solidFill>
                  <a:srgbClr val="FF0000"/>
                </a:solidFill>
              </a:rPr>
              <a:t>C)</a:t>
            </a:r>
            <a:endParaRPr lang="en-GB" sz="3200" dirty="0">
              <a:solidFill>
                <a:srgbClr val="FF0000"/>
              </a:solidFill>
            </a:endParaRPr>
          </a:p>
        </p:txBody>
      </p:sp>
      <p:sp>
        <p:nvSpPr>
          <p:cNvPr id="17" name="TextBox 16">
            <a:extLst>
              <a:ext uri="{FF2B5EF4-FFF2-40B4-BE49-F238E27FC236}">
                <a16:creationId xmlns:a16="http://schemas.microsoft.com/office/drawing/2014/main" id="{B3712B0A-1456-484A-B35C-B6F7AE716A0F}"/>
              </a:ext>
            </a:extLst>
          </p:cNvPr>
          <p:cNvSpPr txBox="1"/>
          <p:nvPr/>
        </p:nvSpPr>
        <p:spPr>
          <a:xfrm>
            <a:off x="6890655" y="3136612"/>
            <a:ext cx="562975" cy="584775"/>
          </a:xfrm>
          <a:prstGeom prst="rect">
            <a:avLst/>
          </a:prstGeom>
          <a:noFill/>
        </p:spPr>
        <p:txBody>
          <a:bodyPr wrap="none" rtlCol="0">
            <a:spAutoFit/>
          </a:bodyPr>
          <a:lstStyle/>
          <a:p>
            <a:r>
              <a:rPr lang="pl-PL" sz="3200" dirty="0">
                <a:solidFill>
                  <a:srgbClr val="FF0000"/>
                </a:solidFill>
              </a:rPr>
              <a:t>D)</a:t>
            </a:r>
            <a:endParaRPr lang="en-GB" sz="3200" dirty="0">
              <a:solidFill>
                <a:srgbClr val="FF0000"/>
              </a:solidFill>
            </a:endParaRPr>
          </a:p>
        </p:txBody>
      </p:sp>
      <p:sp>
        <p:nvSpPr>
          <p:cNvPr id="11" name="TextBox 10">
            <a:extLst>
              <a:ext uri="{FF2B5EF4-FFF2-40B4-BE49-F238E27FC236}">
                <a16:creationId xmlns:a16="http://schemas.microsoft.com/office/drawing/2014/main" id="{FEB6DEE7-5212-420D-A17A-3EDD1E1A37D9}"/>
              </a:ext>
            </a:extLst>
          </p:cNvPr>
          <p:cNvSpPr txBox="1"/>
          <p:nvPr/>
        </p:nvSpPr>
        <p:spPr>
          <a:xfrm>
            <a:off x="566056" y="1530493"/>
            <a:ext cx="7151914" cy="2215991"/>
          </a:xfrm>
          <a:prstGeom prst="rect">
            <a:avLst/>
          </a:prstGeom>
          <a:solidFill>
            <a:schemeClr val="bg1">
              <a:alpha val="72000"/>
            </a:schemeClr>
          </a:solidFill>
        </p:spPr>
        <p:txBody>
          <a:bodyPr wrap="square" rtlCol="0">
            <a:spAutoFit/>
          </a:bodyPr>
          <a:lstStyle/>
          <a:p>
            <a:r>
              <a:rPr lang="pl-PL" sz="2400" dirty="0">
                <a:solidFill>
                  <a:srgbClr val="0070C0"/>
                </a:solidFill>
              </a:rPr>
              <a:t>Confocal images of mice SCN slices taken every 3 hours</a:t>
            </a:r>
          </a:p>
          <a:p>
            <a:r>
              <a:rPr lang="pl-PL" sz="2400" dirty="0">
                <a:solidFill>
                  <a:srgbClr val="0070C0"/>
                </a:solidFill>
              </a:rPr>
              <a:t>PER2::Venus knock-in, transfected with vector carrying CRY1::mRuby3, showing PER2 (top) CRY1 (bottom) oscilations</a:t>
            </a:r>
            <a:br>
              <a:rPr lang="pl-PL" sz="2400" dirty="0">
                <a:solidFill>
                  <a:srgbClr val="0070C0"/>
                </a:solidFill>
              </a:rPr>
            </a:br>
            <a:r>
              <a:rPr lang="en-GB" dirty="0">
                <a:solidFill>
                  <a:srgbClr val="0563C1"/>
                </a:solidFill>
                <a:hlinkClick r:id="rId7">
                  <a:extLst>
                    <a:ext uri="{A12FA001-AC4F-418D-AE19-62706E023703}">
                      <ahyp:hlinkClr xmlns:ahyp="http://schemas.microsoft.com/office/drawing/2018/hyperlinkcolor" val="tx"/>
                    </a:ext>
                  </a:extLst>
                </a:hlinkClick>
              </a:rPr>
              <a:t>https://doi.org/</a:t>
            </a:r>
            <a:r>
              <a:rPr lang="en-GB" dirty="0">
                <a:solidFill>
                  <a:srgbClr val="0070C0"/>
                </a:solidFill>
                <a:hlinkClick r:id="rId7">
                  <a:extLst>
                    <a:ext uri="{A12FA001-AC4F-418D-AE19-62706E023703}">
                      <ahyp:hlinkClr xmlns:ahyp="http://schemas.microsoft.com/office/drawing/2018/hyperlinkcolor" val="tx"/>
                    </a:ext>
                  </a:extLst>
                </a:hlinkClick>
              </a:rPr>
              <a:t>10.1073/pnas.2113845119</a:t>
            </a:r>
            <a:endParaRPr lang="pl-PL" dirty="0">
              <a:solidFill>
                <a:srgbClr val="0070C0"/>
              </a:solidFill>
            </a:endParaRPr>
          </a:p>
          <a:p>
            <a:pPr algn="ctr"/>
            <a:endParaRPr lang="en-GB" sz="2400" dirty="0">
              <a:solidFill>
                <a:srgbClr val="0070C0"/>
              </a:solidFill>
            </a:endParaRPr>
          </a:p>
        </p:txBody>
      </p:sp>
      <p:sp>
        <p:nvSpPr>
          <p:cNvPr id="12" name="TextBox 11">
            <a:extLst>
              <a:ext uri="{FF2B5EF4-FFF2-40B4-BE49-F238E27FC236}">
                <a16:creationId xmlns:a16="http://schemas.microsoft.com/office/drawing/2014/main" id="{4F5F796E-0E49-4C72-8A5C-4DC2DD13478A}"/>
              </a:ext>
            </a:extLst>
          </p:cNvPr>
          <p:cNvSpPr txBox="1"/>
          <p:nvPr/>
        </p:nvSpPr>
        <p:spPr>
          <a:xfrm>
            <a:off x="353093" y="4370546"/>
            <a:ext cx="7151914" cy="1477328"/>
          </a:xfrm>
          <a:prstGeom prst="rect">
            <a:avLst/>
          </a:prstGeom>
          <a:solidFill>
            <a:schemeClr val="bg1">
              <a:alpha val="72000"/>
            </a:schemeClr>
          </a:solidFill>
        </p:spPr>
        <p:txBody>
          <a:bodyPr wrap="square" rtlCol="0">
            <a:spAutoFit/>
          </a:bodyPr>
          <a:lstStyle/>
          <a:p>
            <a:r>
              <a:rPr lang="pl-PL" sz="2400" dirty="0">
                <a:solidFill>
                  <a:srgbClr val="0070C0"/>
                </a:solidFill>
              </a:rPr>
              <a:t>Sleep patterns </a:t>
            </a:r>
            <a:r>
              <a:rPr lang="en-GB" sz="2400" dirty="0">
                <a:solidFill>
                  <a:srgbClr val="0070C0"/>
                </a:solidFill>
              </a:rPr>
              <a:t>drosophila</a:t>
            </a:r>
            <a:r>
              <a:rPr lang="pl-PL" sz="2400" dirty="0">
                <a:solidFill>
                  <a:srgbClr val="0070C0"/>
                </a:solidFill>
              </a:rPr>
              <a:t> in 0,1 and 3 days after eclosion. Sleep defined as 5 minutes or more of inactivity (monitored with infrared beam)</a:t>
            </a:r>
          </a:p>
          <a:p>
            <a:r>
              <a:rPr lang="pl-PL" dirty="0">
                <a:solidFill>
                  <a:srgbClr val="0070C0"/>
                </a:solidFill>
              </a:rPr>
              <a:t>https://doi.org/10.1371%2Fjournal.pbio.3001324</a:t>
            </a:r>
            <a:endParaRPr lang="en-GB" sz="2400" dirty="0">
              <a:solidFill>
                <a:srgbClr val="0070C0"/>
              </a:solidFill>
            </a:endParaRPr>
          </a:p>
        </p:txBody>
      </p:sp>
      <p:sp>
        <p:nvSpPr>
          <p:cNvPr id="18" name="TextBox 17">
            <a:extLst>
              <a:ext uri="{FF2B5EF4-FFF2-40B4-BE49-F238E27FC236}">
                <a16:creationId xmlns:a16="http://schemas.microsoft.com/office/drawing/2014/main" id="{7C53BA63-3408-4E48-8EF9-3823E5112B00}"/>
              </a:ext>
            </a:extLst>
          </p:cNvPr>
          <p:cNvSpPr txBox="1"/>
          <p:nvPr/>
        </p:nvSpPr>
        <p:spPr>
          <a:xfrm>
            <a:off x="6135193" y="5536507"/>
            <a:ext cx="5796642" cy="1107996"/>
          </a:xfrm>
          <a:prstGeom prst="rect">
            <a:avLst/>
          </a:prstGeom>
          <a:solidFill>
            <a:schemeClr val="bg1">
              <a:alpha val="72000"/>
            </a:schemeClr>
          </a:solidFill>
        </p:spPr>
        <p:txBody>
          <a:bodyPr wrap="square" rtlCol="0">
            <a:spAutoFit/>
          </a:bodyPr>
          <a:lstStyle/>
          <a:p>
            <a:r>
              <a:rPr lang="pl-PL" sz="2400" dirty="0">
                <a:solidFill>
                  <a:srgbClr val="0070C0"/>
                </a:solidFill>
              </a:rPr>
              <a:t>Fly brain slice, DN1p presynaptic (green) and postsynaptic (red) neurons</a:t>
            </a:r>
          </a:p>
          <a:p>
            <a:r>
              <a:rPr lang="pl-PL" dirty="0">
                <a:solidFill>
                  <a:srgbClr val="0070C0"/>
                </a:solidFill>
              </a:rPr>
              <a:t>https://doi.org/10.7554/eLife.74327</a:t>
            </a:r>
            <a:endParaRPr lang="en-GB" sz="2400" dirty="0">
              <a:solidFill>
                <a:srgbClr val="0070C0"/>
              </a:solidFill>
            </a:endParaRPr>
          </a:p>
        </p:txBody>
      </p:sp>
      <p:sp>
        <p:nvSpPr>
          <p:cNvPr id="19" name="TextBox 18">
            <a:extLst>
              <a:ext uri="{FF2B5EF4-FFF2-40B4-BE49-F238E27FC236}">
                <a16:creationId xmlns:a16="http://schemas.microsoft.com/office/drawing/2014/main" id="{135031E8-4BA3-45E8-BF2B-877D27859698}"/>
              </a:ext>
            </a:extLst>
          </p:cNvPr>
          <p:cNvSpPr txBox="1"/>
          <p:nvPr/>
        </p:nvSpPr>
        <p:spPr>
          <a:xfrm>
            <a:off x="7717969" y="1812690"/>
            <a:ext cx="4552951" cy="1846659"/>
          </a:xfrm>
          <a:prstGeom prst="rect">
            <a:avLst/>
          </a:prstGeom>
          <a:solidFill>
            <a:schemeClr val="bg1">
              <a:alpha val="72000"/>
            </a:schemeClr>
          </a:solidFill>
        </p:spPr>
        <p:txBody>
          <a:bodyPr wrap="square" rtlCol="0">
            <a:spAutoFit/>
          </a:bodyPr>
          <a:lstStyle/>
          <a:p>
            <a:r>
              <a:rPr lang="en-GB" sz="2400" dirty="0">
                <a:solidFill>
                  <a:srgbClr val="0070C0"/>
                </a:solidFill>
              </a:rPr>
              <a:t>Arabidopsis thaliana period analysis using luciferase expression reporter</a:t>
            </a:r>
            <a:br>
              <a:rPr lang="pl-PL" sz="2400" dirty="0">
                <a:solidFill>
                  <a:srgbClr val="0070C0"/>
                </a:solidFill>
              </a:rPr>
            </a:br>
            <a:r>
              <a:rPr lang="en-GB" dirty="0">
                <a:solidFill>
                  <a:srgbClr val="0563C1"/>
                </a:solidFill>
              </a:rPr>
              <a:t>BioDare2</a:t>
            </a:r>
            <a:endParaRPr lang="pl-PL" dirty="0">
              <a:solidFill>
                <a:srgbClr val="0070C0"/>
              </a:solidFill>
            </a:endParaRPr>
          </a:p>
          <a:p>
            <a:pPr algn="ctr"/>
            <a:endParaRPr lang="en-GB" sz="2400" dirty="0">
              <a:solidFill>
                <a:srgbClr val="0070C0"/>
              </a:solidFill>
            </a:endParaRPr>
          </a:p>
        </p:txBody>
      </p:sp>
    </p:spTree>
    <p:extLst>
      <p:ext uri="{BB962C8B-B14F-4D97-AF65-F5344CB8AC3E}">
        <p14:creationId xmlns:p14="http://schemas.microsoft.com/office/powerpoint/2010/main" val="3166736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a:xfrm>
            <a:off x="770148" y="1610028"/>
            <a:ext cx="6135477" cy="4351338"/>
          </a:xfrm>
        </p:spPr>
        <p:txBody>
          <a:bodyPr/>
          <a:lstStyle/>
          <a:p>
            <a:r>
              <a:rPr lang="pl-PL" dirty="0"/>
              <a:t>M</a:t>
            </a:r>
            <a:r>
              <a:rPr lang="en-GB" dirty="0" err="1"/>
              <a:t>etadata</a:t>
            </a:r>
            <a:r>
              <a:rPr lang="en-GB" dirty="0"/>
              <a:t> is the </a:t>
            </a:r>
            <a:r>
              <a:rPr lang="en-GB" b="1" dirty="0"/>
              <a:t>description of data</a:t>
            </a:r>
            <a:endParaRPr lang="pl-PL" b="1" dirty="0"/>
          </a:p>
          <a:p>
            <a:r>
              <a:rPr lang="en-GB" dirty="0"/>
              <a:t>P</a:t>
            </a:r>
            <a:r>
              <a:rPr lang="pl-PL" dirty="0"/>
              <a:t>ermits </a:t>
            </a:r>
            <a:r>
              <a:rPr lang="en-GB" dirty="0"/>
              <a:t>understanding </a:t>
            </a:r>
            <a:r>
              <a:rPr lang="pl-PL" dirty="0"/>
              <a:t>and </a:t>
            </a:r>
            <a:r>
              <a:rPr lang="en-GB" dirty="0"/>
              <a:t>interpretation </a:t>
            </a:r>
            <a:r>
              <a:rPr lang="pl-PL" dirty="0"/>
              <a:t>o</a:t>
            </a:r>
            <a:r>
              <a:rPr lang="en-GB" dirty="0"/>
              <a:t>f data</a:t>
            </a:r>
            <a:endParaRPr lang="pl-PL" dirty="0"/>
          </a:p>
          <a:p>
            <a:r>
              <a:rPr lang="en-GB" dirty="0"/>
              <a:t>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endParaRPr lang="en-GB" dirty="0"/>
          </a:p>
        </p:txBody>
      </p:sp>
      <p:pic>
        <p:nvPicPr>
          <p:cNvPr id="6" name="Picture 5">
            <a:extLst>
              <a:ext uri="{FF2B5EF4-FFF2-40B4-BE49-F238E27FC236}">
                <a16:creationId xmlns:a16="http://schemas.microsoft.com/office/drawing/2014/main" id="{BCCEC2F7-7AA5-4A65-8268-A0E69593007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5821" r="7117"/>
          <a:stretch/>
        </p:blipFill>
        <p:spPr>
          <a:xfrm>
            <a:off x="7296149" y="1610028"/>
            <a:ext cx="4448175" cy="3848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98348F57-7FAE-4C79-B5F4-1715EBA045C8}"/>
              </a:ext>
            </a:extLst>
          </p:cNvPr>
          <p:cNvSpPr/>
          <p:nvPr/>
        </p:nvSpPr>
        <p:spPr>
          <a:xfrm>
            <a:off x="9929769" y="2215990"/>
            <a:ext cx="1183466"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DATA</a:t>
            </a:r>
          </a:p>
        </p:txBody>
      </p:sp>
      <p:sp>
        <p:nvSpPr>
          <p:cNvPr id="8" name="Rectangle 7">
            <a:extLst>
              <a:ext uri="{FF2B5EF4-FFF2-40B4-BE49-F238E27FC236}">
                <a16:creationId xmlns:a16="http://schemas.microsoft.com/office/drawing/2014/main" id="{D3B4F2FD-4BC5-4078-9823-F11BA4F933BA}"/>
              </a:ext>
            </a:extLst>
          </p:cNvPr>
          <p:cNvSpPr/>
          <p:nvPr/>
        </p:nvSpPr>
        <p:spPr>
          <a:xfrm>
            <a:off x="9378849" y="3892014"/>
            <a:ext cx="2285305"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METADATA</a:t>
            </a:r>
          </a:p>
        </p:txBody>
      </p:sp>
      <p:sp>
        <p:nvSpPr>
          <p:cNvPr id="9" name="Rectangle 8">
            <a:extLst>
              <a:ext uri="{FF2B5EF4-FFF2-40B4-BE49-F238E27FC236}">
                <a16:creationId xmlns:a16="http://schemas.microsoft.com/office/drawing/2014/main" id="{2A9AF808-F351-4DA9-A912-523D2EA15FDA}"/>
              </a:ext>
            </a:extLst>
          </p:cNvPr>
          <p:cNvSpPr/>
          <p:nvPr/>
        </p:nvSpPr>
        <p:spPr>
          <a:xfrm>
            <a:off x="7189588" y="5458155"/>
            <a:ext cx="3923647" cy="261610"/>
          </a:xfrm>
          <a:prstGeom prst="rect">
            <a:avLst/>
          </a:prstGeom>
        </p:spPr>
        <p:txBody>
          <a:bodyPr wrap="square">
            <a:spAutoFit/>
          </a:bodyPr>
          <a:lstStyle/>
          <a:p>
            <a:r>
              <a:rPr lang="en-GB" sz="1050" dirty="0">
                <a:solidFill>
                  <a:schemeClr val="bg2">
                    <a:lumMod val="50000"/>
                  </a:schemeClr>
                </a:solidFill>
              </a:rPr>
              <a:t>“Iceberg image designed by </a:t>
            </a:r>
            <a:r>
              <a:rPr lang="en-GB" sz="1050" dirty="0" err="1">
                <a:solidFill>
                  <a:schemeClr val="bg2">
                    <a:lumMod val="50000"/>
                  </a:schemeClr>
                </a:solidFill>
              </a:rPr>
              <a:t>pikisuperstar</a:t>
            </a:r>
            <a:r>
              <a:rPr lang="en-GB" sz="1050" dirty="0">
                <a:solidFill>
                  <a:schemeClr val="bg2">
                    <a:lumMod val="50000"/>
                  </a:schemeClr>
                </a:solidFill>
              </a:rPr>
              <a:t> / </a:t>
            </a:r>
            <a:r>
              <a:rPr lang="en-GB" sz="1050" dirty="0" err="1">
                <a:solidFill>
                  <a:schemeClr val="bg2">
                    <a:lumMod val="50000"/>
                  </a:schemeClr>
                </a:solidFill>
              </a:rPr>
              <a:t>Freepik</a:t>
            </a:r>
            <a:r>
              <a:rPr lang="en-GB" sz="1050" dirty="0">
                <a:solidFill>
                  <a:schemeClr val="bg2">
                    <a:lumMod val="50000"/>
                  </a:schemeClr>
                </a:solidFill>
              </a:rPr>
              <a:t>"</a:t>
            </a:r>
          </a:p>
        </p:txBody>
      </p:sp>
    </p:spTree>
    <p:extLst>
      <p:ext uri="{BB962C8B-B14F-4D97-AF65-F5344CB8AC3E}">
        <p14:creationId xmlns:p14="http://schemas.microsoft.com/office/powerpoint/2010/main" val="339528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
        <p:nvSpPr>
          <p:cNvPr id="7" name="Rectangle 6"/>
          <p:cNvSpPr/>
          <p:nvPr/>
        </p:nvSpPr>
        <p:spPr>
          <a:xfrm>
            <a:off x="9200866" y="2457210"/>
            <a:ext cx="1785582" cy="372179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a:cxnSpLocks/>
          </p:cNvCxnSpPr>
          <p:nvPr/>
        </p:nvCxnSpPr>
        <p:spPr>
          <a:xfrm>
            <a:off x="7259572" y="790575"/>
            <a:ext cx="3726876" cy="166663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V="1">
            <a:off x="7244443" y="6179004"/>
            <a:ext cx="3742005" cy="67899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3967843" y="790575"/>
            <a:ext cx="3276600" cy="6067425"/>
          </a:xfrm>
          <a:prstGeom prst="rect">
            <a:avLst/>
          </a:prstGeom>
          <a:ln w="38100">
            <a:solidFill>
              <a:srgbClr val="92D050"/>
            </a:solidFill>
          </a:ln>
        </p:spPr>
      </p:pic>
      <p:sp>
        <p:nvSpPr>
          <p:cNvPr id="10" name="TextBox 9">
            <a:extLst>
              <a:ext uri="{FF2B5EF4-FFF2-40B4-BE49-F238E27FC236}">
                <a16:creationId xmlns:a16="http://schemas.microsoft.com/office/drawing/2014/main" id="{58F5B8B9-EAA5-4531-8047-7AC40304E382}"/>
              </a:ext>
            </a:extLst>
          </p:cNvPr>
          <p:cNvSpPr txBox="1"/>
          <p:nvPr/>
        </p:nvSpPr>
        <p:spPr>
          <a:xfrm>
            <a:off x="498764" y="365760"/>
            <a:ext cx="5572231" cy="523220"/>
          </a:xfrm>
          <a:prstGeom prst="rect">
            <a:avLst/>
          </a:prstGeom>
          <a:noFill/>
        </p:spPr>
        <p:txBody>
          <a:bodyPr wrap="none" rtlCol="0">
            <a:spAutoFit/>
          </a:bodyPr>
          <a:lstStyle/>
          <a:p>
            <a:r>
              <a:rPr lang="en-GB" sz="2800" dirty="0">
                <a:solidFill>
                  <a:srgbClr val="0070C0"/>
                </a:solidFill>
              </a:rPr>
              <a:t>Example: Image associated metadata</a:t>
            </a:r>
          </a:p>
        </p:txBody>
      </p:sp>
    </p:spTree>
    <p:extLst>
      <p:ext uri="{BB962C8B-B14F-4D97-AF65-F5344CB8AC3E}">
        <p14:creationId xmlns:p14="http://schemas.microsoft.com/office/powerpoint/2010/main" val="1608006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5572231" cy="523220"/>
          </a:xfrm>
          <a:prstGeom prst="rect">
            <a:avLst/>
          </a:prstGeom>
          <a:noFill/>
        </p:spPr>
        <p:txBody>
          <a:bodyPr wrap="none" rtlCol="0">
            <a:spAutoFit/>
          </a:bodyPr>
          <a:lstStyle/>
          <a:p>
            <a:r>
              <a:rPr lang="en-GB" sz="2800" dirty="0">
                <a:solidFill>
                  <a:srgbClr val="0070C0"/>
                </a:solidFill>
              </a:rPr>
              <a:t>Example: Image associated metadata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76651"/>
            <a:ext cx="10058400" cy="4895542"/>
          </a:xfrm>
          <a:prstGeom prst="rect">
            <a:avLst/>
          </a:prstGeom>
        </p:spPr>
      </p:pic>
      <p:sp>
        <p:nvSpPr>
          <p:cNvPr id="3" name="Rectangle 2"/>
          <p:cNvSpPr/>
          <p:nvPr/>
        </p:nvSpPr>
        <p:spPr>
          <a:xfrm>
            <a:off x="9173182" y="2243389"/>
            <a:ext cx="1961745" cy="1971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8000939" y="1361663"/>
            <a:ext cx="3124261" cy="881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00940" y="4214614"/>
            <a:ext cx="3124260" cy="187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593720" y="1361663"/>
            <a:ext cx="4407219" cy="4725518"/>
          </a:xfrm>
          <a:prstGeom prst="rect">
            <a:avLst/>
          </a:prstGeom>
          <a:ln w="38100">
            <a:solidFill>
              <a:srgbClr val="FF0000"/>
            </a:solidFill>
          </a:ln>
        </p:spPr>
      </p:pic>
    </p:spTree>
    <p:extLst>
      <p:ext uri="{BB962C8B-B14F-4D97-AF65-F5344CB8AC3E}">
        <p14:creationId xmlns:p14="http://schemas.microsoft.com/office/powerpoint/2010/main" val="1425576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70418" y="1659285"/>
            <a:ext cx="10102866" cy="3539430"/>
          </a:xfrm>
          <a:prstGeom prst="rect">
            <a:avLst/>
          </a:prstGeom>
          <a:noFill/>
        </p:spPr>
        <p:txBody>
          <a:bodyPr wrap="square">
            <a:spAutoFit/>
          </a:bodyPr>
          <a:lstStyle/>
          <a:p>
            <a:pPr marL="457200" indent="-457200">
              <a:buFont typeface="Arial" panose="020B0604020202020204" pitchFamily="34" charset="0"/>
              <a:buChar char="•"/>
            </a:pPr>
            <a:r>
              <a:rPr lang="en-GB" sz="2800" dirty="0">
                <a:solidFill>
                  <a:srgbClr val="0070C0"/>
                </a:solidFill>
              </a:rPr>
              <a:t>Administrative: relevant to managing it </a:t>
            </a:r>
          </a:p>
          <a:p>
            <a:r>
              <a:rPr lang="en-GB" sz="2800" dirty="0">
                <a:solidFill>
                  <a:srgbClr val="0070C0"/>
                </a:solidFill>
              </a:rPr>
              <a:t>	e.g. Experiment code, PI, funder</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Descriptive/citation: assists with discovery/identity </a:t>
            </a:r>
          </a:p>
          <a:p>
            <a:r>
              <a:rPr lang="en-GB" sz="2800" dirty="0">
                <a:solidFill>
                  <a:srgbClr val="0070C0"/>
                </a:solidFill>
              </a:rPr>
              <a:t>	e.g. Authors, keywords, persistent identifier (of the resource)</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Structural: how the data came about &amp; is structured </a:t>
            </a:r>
          </a:p>
          <a:p>
            <a:r>
              <a:rPr lang="en-GB" sz="2800" dirty="0">
                <a:solidFill>
                  <a:srgbClr val="0070C0"/>
                </a:solidFill>
              </a:rPr>
              <a:t>	e.g. Collection method, folder structures</a:t>
            </a:r>
          </a:p>
        </p:txBody>
      </p:sp>
      <p:sp>
        <p:nvSpPr>
          <p:cNvPr id="7" name="Title 1">
            <a:extLst>
              <a:ext uri="{FF2B5EF4-FFF2-40B4-BE49-F238E27FC236}">
                <a16:creationId xmlns:a16="http://schemas.microsoft.com/office/drawing/2014/main" id="{4B35E320-09F7-A249-9D11-797D5A963554}"/>
              </a:ext>
            </a:extLst>
          </p:cNvPr>
          <p:cNvSpPr>
            <a:spLocks noGrp="1"/>
          </p:cNvSpPr>
          <p:nvPr>
            <p:ph type="title"/>
          </p:nvPr>
        </p:nvSpPr>
        <p:spPr>
          <a:xfrm>
            <a:off x="838200" y="365125"/>
            <a:ext cx="10515600" cy="1325563"/>
          </a:xfrm>
        </p:spPr>
        <p:txBody>
          <a:bodyPr/>
          <a:lstStyle/>
          <a:p>
            <a:r>
              <a:rPr lang="pl-PL" dirty="0" err="1"/>
              <a:t>Types</a:t>
            </a:r>
            <a:r>
              <a:rPr lang="pl-PL" dirty="0"/>
              <a:t> of </a:t>
            </a:r>
            <a:r>
              <a:rPr lang="pl-PL" dirty="0" err="1"/>
              <a:t>metadata</a:t>
            </a:r>
            <a:endParaRPr lang="en-GB" dirty="0"/>
          </a:p>
        </p:txBody>
      </p:sp>
      <p:pic>
        <p:nvPicPr>
          <p:cNvPr id="2" name="Picture 1">
            <a:extLst>
              <a:ext uri="{FF2B5EF4-FFF2-40B4-BE49-F238E27FC236}">
                <a16:creationId xmlns:a16="http://schemas.microsoft.com/office/drawing/2014/main" id="{9EF2F0A7-F56E-44DB-BAA9-477F4C82CB93}"/>
              </a:ext>
            </a:extLst>
          </p:cNvPr>
          <p:cNvPicPr>
            <a:picLocks noChangeAspect="1"/>
          </p:cNvPicPr>
          <p:nvPr/>
        </p:nvPicPr>
        <p:blipFill>
          <a:blip r:embed="rId3"/>
          <a:stretch>
            <a:fillRect/>
          </a:stretch>
        </p:blipFill>
        <p:spPr>
          <a:xfrm>
            <a:off x="9240252" y="573673"/>
            <a:ext cx="2245765" cy="1520210"/>
          </a:xfrm>
          <a:prstGeom prst="rect">
            <a:avLst/>
          </a:prstGeom>
        </p:spPr>
      </p:pic>
    </p:spTree>
    <p:extLst>
      <p:ext uri="{BB962C8B-B14F-4D97-AF65-F5344CB8AC3E}">
        <p14:creationId xmlns:p14="http://schemas.microsoft.com/office/powerpoint/2010/main" val="26957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4286087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4240</TotalTime>
  <Words>2040</Words>
  <Application>Microsoft Office PowerPoint</Application>
  <PresentationFormat>Widescreen</PresentationFormat>
  <Paragraphs>206</Paragraphs>
  <Slides>25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Open Sans</vt:lpstr>
      <vt:lpstr>Ubuntu</vt:lpstr>
      <vt:lpstr>Office Theme</vt:lpstr>
      <vt:lpstr>PowerPoint Presentation</vt:lpstr>
      <vt:lpstr>Data without metadata</vt:lpstr>
      <vt:lpstr>Data without metadata</vt:lpstr>
      <vt:lpstr>Data without metadata</vt:lpstr>
      <vt:lpstr>Metadata is data about the data! </vt:lpstr>
      <vt:lpstr>PowerPoint Presentation</vt:lpstr>
      <vt:lpstr>PowerPoint Presentation</vt:lpstr>
      <vt:lpstr>Types of metadata</vt:lpstr>
      <vt:lpstr>PowerPoint Presentation</vt:lpstr>
      <vt:lpstr>PowerPoint Presentation</vt:lpstr>
      <vt:lpstr>Where does data end and metadata start?</vt:lpstr>
      <vt:lpstr>PowerPoint Presentation</vt:lpstr>
      <vt:lpstr>What to include in metadata</vt:lpstr>
      <vt:lpstr>Minimum information standards</vt:lpstr>
      <vt:lpstr>Exercise: Minimal information example</vt:lpstr>
      <vt:lpstr>PowerPoint Presentation</vt:lpstr>
      <vt:lpstr>What can you do if there are no metadata standards defined for your data/field of research?</vt:lpstr>
      <vt:lpstr>Exercise</vt:lpstr>
      <vt:lpstr>What to include</vt:lpstr>
      <vt:lpstr>What to include</vt:lpstr>
      <vt:lpstr>PowerPoint Presentation</vt:lpstr>
      <vt:lpstr>PowerPoint Presentation</vt:lpstr>
      <vt:lpstr>PowerPoint Presentation</vt:lpstr>
      <vt:lpstr>PowerPoint Presentation</vt:lpstr>
      <vt:lpstr>Conclusions: Metadata and FAIR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93</cp:revision>
  <dcterms:created xsi:type="dcterms:W3CDTF">2021-06-07T08:35:11Z</dcterms:created>
  <dcterms:modified xsi:type="dcterms:W3CDTF">2025-01-16T15:18:39Z</dcterms:modified>
</cp:coreProperties>
</file>